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6" r:id="rId4"/>
  </p:sldMasterIdLst>
  <p:notesMasterIdLst>
    <p:notesMasterId r:id="rId52"/>
  </p:notesMasterIdLst>
  <p:handoutMasterIdLst>
    <p:handoutMasterId r:id="rId53"/>
  </p:handoutMasterIdLst>
  <p:sldIdLst>
    <p:sldId id="328" r:id="rId5"/>
    <p:sldId id="271" r:id="rId6"/>
    <p:sldId id="330" r:id="rId7"/>
    <p:sldId id="333" r:id="rId8"/>
    <p:sldId id="332" r:id="rId9"/>
    <p:sldId id="335" r:id="rId10"/>
    <p:sldId id="336" r:id="rId11"/>
    <p:sldId id="259" r:id="rId12"/>
    <p:sldId id="260" r:id="rId13"/>
    <p:sldId id="321" r:id="rId14"/>
    <p:sldId id="322" r:id="rId15"/>
    <p:sldId id="323" r:id="rId16"/>
    <p:sldId id="320" r:id="rId17"/>
    <p:sldId id="268" r:id="rId18"/>
    <p:sldId id="267" r:id="rId19"/>
    <p:sldId id="278" r:id="rId20"/>
    <p:sldId id="295" r:id="rId21"/>
    <p:sldId id="277" r:id="rId22"/>
    <p:sldId id="293" r:id="rId23"/>
    <p:sldId id="287" r:id="rId24"/>
    <p:sldId id="286" r:id="rId25"/>
    <p:sldId id="289" r:id="rId26"/>
    <p:sldId id="290" r:id="rId27"/>
    <p:sldId id="291" r:id="rId28"/>
    <p:sldId id="292" r:id="rId29"/>
    <p:sldId id="281" r:id="rId30"/>
    <p:sldId id="298" r:id="rId31"/>
    <p:sldId id="297" r:id="rId32"/>
    <p:sldId id="299" r:id="rId33"/>
    <p:sldId id="300" r:id="rId34"/>
    <p:sldId id="294" r:id="rId35"/>
    <p:sldId id="273" r:id="rId36"/>
    <p:sldId id="270" r:id="rId37"/>
    <p:sldId id="276" r:id="rId38"/>
    <p:sldId id="307" r:id="rId39"/>
    <p:sldId id="317" r:id="rId40"/>
    <p:sldId id="303" r:id="rId41"/>
    <p:sldId id="302" r:id="rId42"/>
    <p:sldId id="304" r:id="rId43"/>
    <p:sldId id="274" r:id="rId44"/>
    <p:sldId id="318" r:id="rId45"/>
    <p:sldId id="342" r:id="rId46"/>
    <p:sldId id="338" r:id="rId47"/>
    <p:sldId id="337" r:id="rId48"/>
    <p:sldId id="341" r:id="rId49"/>
    <p:sldId id="340" r:id="rId50"/>
    <p:sldId id="33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32C744-F903-4254-A3E2-DAC25152F35A}" v="119" dt="2019-08-22T20:10:00.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29" autoAdjust="0"/>
    <p:restoredTop sz="69279" autoAdjust="0"/>
  </p:normalViewPr>
  <p:slideViewPr>
    <p:cSldViewPr snapToGrid="0" snapToObjects="1">
      <p:cViewPr varScale="1">
        <p:scale>
          <a:sx n="116" d="100"/>
          <a:sy n="116" d="100"/>
        </p:scale>
        <p:origin x="84" y="204"/>
      </p:cViewPr>
      <p:guideLst/>
    </p:cSldViewPr>
  </p:slideViewPr>
  <p:notesTextViewPr>
    <p:cViewPr>
      <p:scale>
        <a:sx n="3" d="2"/>
        <a:sy n="3" d="2"/>
      </p:scale>
      <p:origin x="0" y="0"/>
    </p:cViewPr>
  </p:notesTextViewPr>
  <p:sorterViewPr>
    <p:cViewPr>
      <p:scale>
        <a:sx n="63" d="100"/>
        <a:sy n="63" d="100"/>
      </p:scale>
      <p:origin x="0" y="0"/>
    </p:cViewPr>
  </p:sorterViewPr>
  <p:notesViewPr>
    <p:cSldViewPr snapToGrid="0" snapToObjects="1">
      <p:cViewPr varScale="1">
        <p:scale>
          <a:sx n="82" d="100"/>
          <a:sy n="82" d="100"/>
        </p:scale>
        <p:origin x="203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ECF27A-AE9E-B941-B42A-271F3FA789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C566DB-AD23-DF48-8E5E-D3F9D6EA5B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54F9B1-296D-474D-BEE5-76BE9C215827}" type="datetimeFigureOut">
              <a:rPr lang="en-US" smtClean="0"/>
              <a:t>9/18/2019</a:t>
            </a:fld>
            <a:endParaRPr lang="en-US"/>
          </a:p>
        </p:txBody>
      </p:sp>
      <p:sp>
        <p:nvSpPr>
          <p:cNvPr id="4" name="Footer Placeholder 3">
            <a:extLst>
              <a:ext uri="{FF2B5EF4-FFF2-40B4-BE49-F238E27FC236}">
                <a16:creationId xmlns:a16="http://schemas.microsoft.com/office/drawing/2014/main" id="{608F551D-931C-3745-A4DC-B411CA5577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C62263-7945-B846-B201-EC6C1AF72A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132B4D-A39A-684C-A994-C0610914F270}" type="slidenum">
              <a:rPr lang="en-US" smtClean="0"/>
              <a:t>‹#›</a:t>
            </a:fld>
            <a:endParaRPr lang="en-US"/>
          </a:p>
        </p:txBody>
      </p:sp>
    </p:spTree>
    <p:extLst>
      <p:ext uri="{BB962C8B-B14F-4D97-AF65-F5344CB8AC3E}">
        <p14:creationId xmlns:p14="http://schemas.microsoft.com/office/powerpoint/2010/main" val="65272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036CD-E65D-42FF-8498-3F13D12F9CF4}" type="datetimeFigureOut">
              <a:rPr lang="en-US" smtClean="0"/>
              <a:t>9/18/2019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64B4E-F7E1-4791-B511-D8158E91C6EA}" type="slidenum">
              <a:rPr lang="en-US" smtClean="0"/>
              <a:t>‹#›</a:t>
            </a:fld>
            <a:endParaRPr lang="en-US"/>
          </a:p>
        </p:txBody>
      </p:sp>
    </p:spTree>
    <p:extLst>
      <p:ext uri="{BB962C8B-B14F-4D97-AF65-F5344CB8AC3E}">
        <p14:creationId xmlns:p14="http://schemas.microsoft.com/office/powerpoint/2010/main" val="27725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an ILS Roadmap means we have an agreed upon</a:t>
            </a:r>
            <a:r>
              <a:rPr lang="en-US" baseline="0" dirty="0"/>
              <a:t> plan with milestones and delivery expectations for all stakeholders.</a:t>
            </a:r>
          </a:p>
          <a:p>
            <a:endParaRPr lang="en-US" dirty="0"/>
          </a:p>
        </p:txBody>
      </p:sp>
      <p:sp>
        <p:nvSpPr>
          <p:cNvPr id="4" name="Slide Number Placeholder 3"/>
          <p:cNvSpPr>
            <a:spLocks noGrp="1"/>
          </p:cNvSpPr>
          <p:nvPr>
            <p:ph type="sldNum" sz="quarter" idx="10"/>
          </p:nvPr>
        </p:nvSpPr>
        <p:spPr/>
        <p:txBody>
          <a:bodyPr/>
          <a:lstStyle/>
          <a:p>
            <a:fld id="{C5664B4E-F7E1-4791-B511-D8158E91C6EA}" type="slidenum">
              <a:rPr lang="en-US" smtClean="0"/>
              <a:t>9</a:t>
            </a:fld>
            <a:endParaRPr lang="en-US"/>
          </a:p>
        </p:txBody>
      </p:sp>
    </p:spTree>
    <p:extLst>
      <p:ext uri="{BB962C8B-B14F-4D97-AF65-F5344CB8AC3E}">
        <p14:creationId xmlns:p14="http://schemas.microsoft.com/office/powerpoint/2010/main" val="12868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64B4E-F7E1-4791-B511-D8158E91C6EA}" type="slidenum">
              <a:rPr lang="en-US" smtClean="0"/>
              <a:t>10</a:t>
            </a:fld>
            <a:endParaRPr lang="en-US"/>
          </a:p>
        </p:txBody>
      </p:sp>
    </p:spTree>
    <p:extLst>
      <p:ext uri="{BB962C8B-B14F-4D97-AF65-F5344CB8AC3E}">
        <p14:creationId xmlns:p14="http://schemas.microsoft.com/office/powerpoint/2010/main" val="878249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64B4E-F7E1-4791-B511-D8158E91C6EA}" type="slidenum">
              <a:rPr lang="en-US" smtClean="0"/>
              <a:t>14</a:t>
            </a:fld>
            <a:endParaRPr lang="en-US"/>
          </a:p>
        </p:txBody>
      </p:sp>
    </p:spTree>
    <p:extLst>
      <p:ext uri="{BB962C8B-B14F-4D97-AF65-F5344CB8AC3E}">
        <p14:creationId xmlns:p14="http://schemas.microsoft.com/office/powerpoint/2010/main" val="3848087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64B4E-F7E1-4791-B511-D8158E91C6EA}" type="slidenum">
              <a:rPr lang="en-US" smtClean="0"/>
              <a:t>37</a:t>
            </a:fld>
            <a:endParaRPr lang="en-US"/>
          </a:p>
        </p:txBody>
      </p:sp>
    </p:spTree>
    <p:extLst>
      <p:ext uri="{BB962C8B-B14F-4D97-AF65-F5344CB8AC3E}">
        <p14:creationId xmlns:p14="http://schemas.microsoft.com/office/powerpoint/2010/main" val="1564903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BB0E32-0304-4451-ADB8-C044457D5B85}"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254703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BB0E32-0304-4451-ADB8-C044457D5B85}"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607462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BB0E32-0304-4451-ADB8-C044457D5B85}"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4F31B-23FA-4075-AF7D-6228CFD12F0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573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BB0E32-0304-4451-ADB8-C044457D5B85}"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770642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BB0E32-0304-4451-ADB8-C044457D5B85}"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4F31B-23FA-4075-AF7D-6228CFD12F0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83911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BB0E32-0304-4451-ADB8-C044457D5B85}"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1298468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B0E32-0304-4451-ADB8-C044457D5B85}"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3556418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B0E32-0304-4451-ADB8-C044457D5B85}"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1036205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B0E32-0304-4451-ADB8-C044457D5B85}"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85135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BB0E32-0304-4451-ADB8-C044457D5B85}"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104166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BB0E32-0304-4451-ADB8-C044457D5B85}"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3582922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BB0E32-0304-4451-ADB8-C044457D5B85}" type="datetimeFigureOut">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25365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BB0E32-0304-4451-ADB8-C044457D5B85}" type="datetimeFigureOut">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1139645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B0E32-0304-4451-ADB8-C044457D5B85}" type="datetimeFigureOut">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2070557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BB0E32-0304-4451-ADB8-C044457D5B85}"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67584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BB0E32-0304-4451-ADB8-C044457D5B85}"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4F31B-23FA-4075-AF7D-6228CFD12F03}" type="slidenum">
              <a:rPr lang="en-US" smtClean="0"/>
              <a:t>‹#›</a:t>
            </a:fld>
            <a:endParaRPr lang="en-US"/>
          </a:p>
        </p:txBody>
      </p:sp>
    </p:spTree>
    <p:extLst>
      <p:ext uri="{BB962C8B-B14F-4D97-AF65-F5344CB8AC3E}">
        <p14:creationId xmlns:p14="http://schemas.microsoft.com/office/powerpoint/2010/main" val="1151782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9/18/2019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443218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hyperlink" Target="https://www.iii.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iii.com/" TargetMode="Externa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hyperlink" Target="https://mhlsknowledge.wpengine.com/" TargetMode="External"/><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hyperlink" Target="https://www.iii.co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A picture containing person, man, indoor, clothing&#10;&#10;Description automatically generated">
            <a:extLst>
              <a:ext uri="{FF2B5EF4-FFF2-40B4-BE49-F238E27FC236}">
                <a16:creationId xmlns:a16="http://schemas.microsoft.com/office/drawing/2014/main" id="{2A1F9594-8529-40DD-AE80-BA7F89BB8E5E}"/>
              </a:ext>
            </a:extLst>
          </p:cNvPr>
          <p:cNvPicPr>
            <a:picLocks noChangeAspect="1"/>
          </p:cNvPicPr>
          <p:nvPr/>
        </p:nvPicPr>
        <p:blipFill rotWithShape="1">
          <a:blip r:embed="rId2"/>
          <a:srcRect l="18305" r="25013" b="1863"/>
          <a:stretch/>
        </p:blipFill>
        <p:spPr>
          <a:xfrm>
            <a:off x="4168424" y="-2334880"/>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32241E0C-8C0D-4FDC-A4DF-48AA504FD929}"/>
              </a:ext>
            </a:extLst>
          </p:cNvPr>
          <p:cNvSpPr>
            <a:spLocks noGrp="1"/>
          </p:cNvSpPr>
          <p:nvPr>
            <p:ph type="title"/>
          </p:nvPr>
        </p:nvSpPr>
        <p:spPr>
          <a:xfrm>
            <a:off x="254679" y="2049690"/>
            <a:ext cx="5396196" cy="1658226"/>
          </a:xfrm>
        </p:spPr>
        <p:txBody>
          <a:bodyPr vert="horz" lIns="91440" tIns="45720" rIns="91440" bIns="45720" rtlCol="0" anchor="b">
            <a:normAutofit/>
          </a:bodyPr>
          <a:lstStyle/>
          <a:p>
            <a:pPr algn="r"/>
            <a:r>
              <a:rPr lang="en-US" sz="4800" dirty="0"/>
              <a:t>Sierra Users Group</a:t>
            </a:r>
          </a:p>
        </p:txBody>
      </p:sp>
      <p:sp>
        <p:nvSpPr>
          <p:cNvPr id="3" name="Text Placeholder 2">
            <a:extLst>
              <a:ext uri="{FF2B5EF4-FFF2-40B4-BE49-F238E27FC236}">
                <a16:creationId xmlns:a16="http://schemas.microsoft.com/office/drawing/2014/main" id="{82908D21-3E74-4437-BB18-472D731B14EF}"/>
              </a:ext>
            </a:extLst>
          </p:cNvPr>
          <p:cNvSpPr>
            <a:spLocks noGrp="1"/>
          </p:cNvSpPr>
          <p:nvPr>
            <p:ph type="body" idx="1"/>
          </p:nvPr>
        </p:nvSpPr>
        <p:spPr>
          <a:xfrm>
            <a:off x="1668429" y="3856099"/>
            <a:ext cx="4079721" cy="1096901"/>
          </a:xfrm>
        </p:spPr>
        <p:txBody>
          <a:bodyPr vert="horz" lIns="91440" tIns="45720" rIns="91440" bIns="45720" rtlCol="0" anchor="t">
            <a:normAutofit/>
          </a:bodyPr>
          <a:lstStyle/>
          <a:p>
            <a:pPr algn="r"/>
            <a:r>
              <a:rPr lang="en-US" sz="1600" dirty="0"/>
              <a:t>Kickoff Meeting</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267FC9D7-957B-4616-BBBB-A62A3D3D8815}"/>
              </a:ext>
            </a:extLst>
          </p:cNvPr>
          <p:cNvSpPr txBox="1"/>
          <p:nvPr/>
        </p:nvSpPr>
        <p:spPr>
          <a:xfrm>
            <a:off x="254679" y="4577602"/>
            <a:ext cx="5279166" cy="1292662"/>
          </a:xfrm>
          <a:prstGeom prst="rect">
            <a:avLst/>
          </a:prstGeom>
          <a:noFill/>
        </p:spPr>
        <p:txBody>
          <a:bodyPr wrap="square" rtlCol="0">
            <a:spAutoFit/>
          </a:bodyPr>
          <a:lstStyle/>
          <a:p>
            <a:r>
              <a:rPr lang="en-US" dirty="0">
                <a:solidFill>
                  <a:schemeClr val="accent1">
                    <a:lumMod val="75000"/>
                  </a:schemeClr>
                </a:solidFill>
              </a:rPr>
              <a:t>Supported by MHLS TechOps Team:</a:t>
            </a:r>
          </a:p>
          <a:p>
            <a:r>
              <a:rPr lang="en-US" sz="1400" dirty="0">
                <a:solidFill>
                  <a:schemeClr val="tx2"/>
                </a:solidFill>
              </a:rPr>
              <a:t>Laurie Shedrick, Thomas O’Connell, Gerry Formby, Nina Acosta,</a:t>
            </a:r>
          </a:p>
          <a:p>
            <a:r>
              <a:rPr lang="en-US" sz="1400" dirty="0">
                <a:solidFill>
                  <a:schemeClr val="tx2"/>
                </a:solidFill>
              </a:rPr>
              <a:t>Tara Stohr, Kerri Carpenter,  Isaac Barbee, Matthew Reinhardt</a:t>
            </a:r>
          </a:p>
          <a:p>
            <a:endParaRPr lang="en-US" sz="1600" dirty="0"/>
          </a:p>
          <a:p>
            <a:endParaRPr lang="en-US" sz="1600" dirty="0"/>
          </a:p>
        </p:txBody>
      </p:sp>
      <p:pic>
        <p:nvPicPr>
          <p:cNvPr id="27" name="Picture 3">
            <a:extLst>
              <a:ext uri="{FF2B5EF4-FFF2-40B4-BE49-F238E27FC236}">
                <a16:creationId xmlns:a16="http://schemas.microsoft.com/office/drawing/2014/main" id="{8EF3D34D-5701-4213-A6A8-0B801B946A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014" y="477614"/>
            <a:ext cx="3688214" cy="702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089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8">
            <a:extLst>
              <a:ext uri="{FF2B5EF4-FFF2-40B4-BE49-F238E27FC236}">
                <a16:creationId xmlns:a16="http://schemas.microsoft.com/office/drawing/2014/main" id="{AF4A4139-A90D-4D49-89ED-CD724B0071D5}"/>
              </a:ext>
            </a:extLst>
          </p:cNvPr>
          <p:cNvSpPr txBox="1">
            <a:spLocks/>
          </p:cNvSpPr>
          <p:nvPr/>
        </p:nvSpPr>
        <p:spPr>
          <a:xfrm>
            <a:off x="883865" y="1779251"/>
            <a:ext cx="9375820" cy="457337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		Go Live: The DA will determine that on 9/6</a:t>
            </a:r>
          </a:p>
          <a:p>
            <a:r>
              <a:rPr lang="en-US" dirty="0"/>
              <a:t>Milestones</a:t>
            </a:r>
          </a:p>
          <a:p>
            <a:pPr lvl="1"/>
            <a:r>
              <a:rPr lang="en-US" dirty="0"/>
              <a:t>Implementation : Completed and in testing on our staging site</a:t>
            </a:r>
          </a:p>
          <a:p>
            <a:pPr lvl="1"/>
            <a:r>
              <a:rPr lang="en-US" dirty="0"/>
              <a:t>Patron education: Available on New KB </a:t>
            </a:r>
          </a:p>
          <a:p>
            <a:r>
              <a:rPr lang="en-US" b="1" dirty="0"/>
              <a:t>Description</a:t>
            </a:r>
            <a:r>
              <a:rPr lang="en-US" dirty="0"/>
              <a:t>: </a:t>
            </a:r>
            <a:r>
              <a:rPr lang="en-US" sz="1600" dirty="0"/>
              <a:t>Sends text messages to patrons for the following when notices are triggered.</a:t>
            </a:r>
          </a:p>
          <a:p>
            <a:pPr lvl="1"/>
            <a:r>
              <a:rPr lang="en-US" dirty="0"/>
              <a:t>Staff have a mobile interface to manage collections into the stacks</a:t>
            </a:r>
          </a:p>
          <a:p>
            <a:pPr lvl="1"/>
            <a:r>
              <a:rPr lang="en-US" b="1" dirty="0"/>
              <a:t>No new workflows for task management</a:t>
            </a:r>
          </a:p>
          <a:p>
            <a:r>
              <a:rPr lang="en-US" dirty="0"/>
              <a:t>Library Readiness</a:t>
            </a:r>
          </a:p>
          <a:p>
            <a:pPr lvl="1"/>
            <a:r>
              <a:rPr lang="en-US" u="sng" dirty="0">
                <a:solidFill>
                  <a:schemeClr val="accent2">
                    <a:lumMod val="75000"/>
                  </a:schemeClr>
                </a:solidFill>
              </a:rPr>
              <a:t>Review talking points</a:t>
            </a:r>
          </a:p>
          <a:p>
            <a:pPr lvl="1"/>
            <a:r>
              <a:rPr lang="en-US" u="sng" dirty="0">
                <a:solidFill>
                  <a:schemeClr val="accent2">
                    <a:lumMod val="75000"/>
                  </a:schemeClr>
                </a:solidFill>
              </a:rPr>
              <a:t>Review FAQ</a:t>
            </a:r>
          </a:p>
          <a:p>
            <a:pPr lvl="1"/>
            <a:endParaRPr lang="en-US" dirty="0"/>
          </a:p>
          <a:p>
            <a:pPr lvl="1"/>
            <a:endParaRPr lang="en-US" dirty="0"/>
          </a:p>
          <a:p>
            <a:pPr lvl="1"/>
            <a:endParaRPr lang="en-US" dirty="0"/>
          </a:p>
        </p:txBody>
      </p:sp>
      <p:sp>
        <p:nvSpPr>
          <p:cNvPr id="5" name="TextBox 4"/>
          <p:cNvSpPr txBox="1"/>
          <p:nvPr/>
        </p:nvSpPr>
        <p:spPr>
          <a:xfrm>
            <a:off x="2034862" y="554017"/>
            <a:ext cx="6065949" cy="707886"/>
          </a:xfrm>
          <a:prstGeom prst="rect">
            <a:avLst/>
          </a:prstGeom>
          <a:noFill/>
        </p:spPr>
        <p:txBody>
          <a:bodyPr wrap="square" rtlCol="0">
            <a:spAutoFit/>
          </a:bodyPr>
          <a:lstStyle/>
          <a:p>
            <a:r>
              <a:rPr lang="en-US" sz="4000" dirty="0"/>
              <a:t>SMS text messages</a:t>
            </a:r>
          </a:p>
        </p:txBody>
      </p:sp>
    </p:spTree>
    <p:extLst>
      <p:ext uri="{BB962C8B-B14F-4D97-AF65-F5344CB8AC3E}">
        <p14:creationId xmlns:p14="http://schemas.microsoft.com/office/powerpoint/2010/main" val="1195007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3717" y="2485217"/>
            <a:ext cx="6096000" cy="2017347"/>
          </a:xfrm>
          <a:prstGeom prst="rect">
            <a:avLst/>
          </a:prstGeom>
        </p:spPr>
        <p:txBody>
          <a:bodyPr>
            <a:spAutoFit/>
          </a:bodyPr>
          <a:lstStyle/>
          <a:p>
            <a:pPr marL="742950" marR="0" indent="-285750" fontAlgn="base">
              <a:lnSpc>
                <a:spcPct val="150000"/>
              </a:lnSpc>
              <a:spcBef>
                <a:spcPts val="0"/>
              </a:spcBef>
              <a:spcAft>
                <a:spcPts val="750"/>
              </a:spcAft>
              <a:buFont typeface="Arial" panose="020B0604020202020204" pitchFamily="34" charset="0"/>
              <a:buChar char="•"/>
            </a:pPr>
            <a:r>
              <a:rPr lang="en-US" dirty="0">
                <a:solidFill>
                  <a:srgbClr val="303030"/>
                </a:solidFill>
                <a:latin typeface="Arial" panose="020B0604020202020204" pitchFamily="34" charset="0"/>
                <a:ea typeface="Times New Roman" panose="02020603050405020304" pitchFamily="18" charset="0"/>
                <a:cs typeface="Times New Roman" panose="02020603050405020304" pitchFamily="18" charset="0"/>
              </a:rPr>
              <a:t>Courtesy Notices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742950" marR="0" indent="-285750" fontAlgn="base">
              <a:lnSpc>
                <a:spcPct val="150000"/>
              </a:lnSpc>
              <a:spcBef>
                <a:spcPts val="0"/>
              </a:spcBef>
              <a:spcAft>
                <a:spcPts val="750"/>
              </a:spcAft>
              <a:buFont typeface="Arial" panose="020B0604020202020204" pitchFamily="34" charset="0"/>
              <a:buChar char="•"/>
            </a:pPr>
            <a:r>
              <a:rPr lang="en-US" dirty="0">
                <a:solidFill>
                  <a:srgbClr val="303030"/>
                </a:solidFill>
                <a:latin typeface="Arial" panose="020B0604020202020204" pitchFamily="34" charset="0"/>
                <a:ea typeface="Times New Roman" panose="02020603050405020304" pitchFamily="18" charset="0"/>
                <a:cs typeface="Times New Roman" panose="02020603050405020304" pitchFamily="18" charset="0"/>
              </a:rPr>
              <a:t>Hold Pickup Notices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742950" marR="0" indent="-285750" fontAlgn="base">
              <a:lnSpc>
                <a:spcPct val="150000"/>
              </a:lnSpc>
              <a:spcBef>
                <a:spcPts val="0"/>
              </a:spcBef>
              <a:spcAft>
                <a:spcPts val="750"/>
              </a:spcAft>
              <a:buFont typeface="Arial" panose="020B0604020202020204" pitchFamily="34" charset="0"/>
              <a:buChar char="•"/>
            </a:pPr>
            <a:r>
              <a:rPr lang="en-US" dirty="0">
                <a:solidFill>
                  <a:srgbClr val="303030"/>
                </a:solidFill>
                <a:latin typeface="Arial" panose="020B0604020202020204" pitchFamily="34" charset="0"/>
                <a:ea typeface="Times New Roman" panose="02020603050405020304" pitchFamily="18" charset="0"/>
                <a:cs typeface="Times New Roman" panose="02020603050405020304" pitchFamily="18" charset="0"/>
              </a:rPr>
              <a:t>Hourly Overdue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742950" marR="0" indent="-285750" fontAlgn="base">
              <a:lnSpc>
                <a:spcPct val="150000"/>
              </a:lnSpc>
              <a:spcBef>
                <a:spcPts val="0"/>
              </a:spcBef>
              <a:spcAft>
                <a:spcPts val="750"/>
              </a:spcAft>
              <a:buFont typeface="Arial" panose="020B0604020202020204" pitchFamily="34" charset="0"/>
              <a:buChar char="•"/>
            </a:pPr>
            <a:r>
              <a:rPr lang="en-US" dirty="0">
                <a:solidFill>
                  <a:srgbClr val="303030"/>
                </a:solidFill>
                <a:latin typeface="Arial" panose="020B0604020202020204" pitchFamily="34" charset="0"/>
                <a:ea typeface="Times New Roman" panose="02020603050405020304" pitchFamily="18" charset="0"/>
                <a:cs typeface="Times New Roman" panose="02020603050405020304" pitchFamily="18" charset="0"/>
              </a:rPr>
              <a:t>Overdue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677334" y="609600"/>
            <a:ext cx="8596668" cy="571500"/>
          </a:xfrm>
          <a:prstGeom prst="rect">
            <a:avLst/>
          </a:prstGeom>
        </p:spPr>
        <p:txBody>
          <a:bodyPr>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Messages include:</a:t>
            </a:r>
          </a:p>
        </p:txBody>
      </p:sp>
      <p:sp>
        <p:nvSpPr>
          <p:cNvPr id="4" name="TextBox 3"/>
          <p:cNvSpPr txBox="1"/>
          <p:nvPr/>
        </p:nvSpPr>
        <p:spPr>
          <a:xfrm>
            <a:off x="677334" y="1282700"/>
            <a:ext cx="9914466" cy="369332"/>
          </a:xfrm>
          <a:prstGeom prst="rect">
            <a:avLst/>
          </a:prstGeom>
          <a:noFill/>
        </p:spPr>
        <p:txBody>
          <a:bodyPr wrap="square" rtlCol="0">
            <a:spAutoFit/>
          </a:bodyPr>
          <a:lstStyle/>
          <a:p>
            <a:r>
              <a:rPr lang="en-US" dirty="0"/>
              <a:t>As notices are queued for delivery as the entry is placed in the standard queue.</a:t>
            </a:r>
          </a:p>
        </p:txBody>
      </p:sp>
    </p:spTree>
    <p:extLst>
      <p:ext uri="{BB962C8B-B14F-4D97-AF65-F5344CB8AC3E}">
        <p14:creationId xmlns:p14="http://schemas.microsoft.com/office/powerpoint/2010/main" val="2421660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4975" y="1003300"/>
            <a:ext cx="3067050" cy="3200400"/>
          </a:xfrm>
          <a:prstGeom prst="rect">
            <a:avLst/>
          </a:prstGeom>
        </p:spPr>
      </p:pic>
      <p:pic>
        <p:nvPicPr>
          <p:cNvPr id="2" name="Picture 1"/>
          <p:cNvPicPr>
            <a:picLocks noChangeAspect="1"/>
          </p:cNvPicPr>
          <p:nvPr/>
        </p:nvPicPr>
        <p:blipFill>
          <a:blip r:embed="rId3"/>
          <a:stretch>
            <a:fillRect/>
          </a:stretch>
        </p:blipFill>
        <p:spPr>
          <a:xfrm>
            <a:off x="2857501" y="-356617"/>
            <a:ext cx="7848600" cy="7610475"/>
          </a:xfrm>
          <a:prstGeom prst="rect">
            <a:avLst/>
          </a:prstGeom>
        </p:spPr>
      </p:pic>
      <p:sp>
        <p:nvSpPr>
          <p:cNvPr id="4" name="Notched Right Arrow 3"/>
          <p:cNvSpPr/>
          <p:nvPr/>
        </p:nvSpPr>
        <p:spPr>
          <a:xfrm>
            <a:off x="1968500" y="1697036"/>
            <a:ext cx="889001" cy="10033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9599424" y="1948815"/>
            <a:ext cx="3095625" cy="5886450"/>
          </a:xfrm>
          <a:prstGeom prst="rect">
            <a:avLst/>
          </a:prstGeom>
        </p:spPr>
      </p:pic>
    </p:spTree>
    <p:extLst>
      <p:ext uri="{BB962C8B-B14F-4D97-AF65-F5344CB8AC3E}">
        <p14:creationId xmlns:p14="http://schemas.microsoft.com/office/powerpoint/2010/main" val="971431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71500"/>
          </a:xfrm>
        </p:spPr>
        <p:txBody>
          <a:bodyPr>
            <a:normAutofit fontScale="90000"/>
          </a:bodyPr>
          <a:lstStyle/>
          <a:p>
            <a:r>
              <a:rPr lang="en-US" dirty="0"/>
              <a:t>Discussion: SMS Text messages</a:t>
            </a:r>
          </a:p>
        </p:txBody>
      </p:sp>
      <p:sp>
        <p:nvSpPr>
          <p:cNvPr id="3" name="Text Placeholder 2"/>
          <p:cNvSpPr>
            <a:spLocks noGrp="1"/>
          </p:cNvSpPr>
          <p:nvPr>
            <p:ph type="body" idx="1"/>
          </p:nvPr>
        </p:nvSpPr>
        <p:spPr>
          <a:xfrm>
            <a:off x="677334" y="1599404"/>
            <a:ext cx="4185623" cy="576262"/>
          </a:xfrm>
        </p:spPr>
        <p:txBody>
          <a:bodyPr/>
          <a:lstStyle/>
          <a:p>
            <a:r>
              <a:rPr lang="en-US" dirty="0"/>
              <a:t>Pros</a:t>
            </a:r>
          </a:p>
        </p:txBody>
      </p:sp>
      <p:sp>
        <p:nvSpPr>
          <p:cNvPr id="4" name="Content Placeholder 3"/>
          <p:cNvSpPr>
            <a:spLocks noGrp="1"/>
          </p:cNvSpPr>
          <p:nvPr>
            <p:ph sz="half" idx="2"/>
          </p:nvPr>
        </p:nvSpPr>
        <p:spPr>
          <a:xfrm>
            <a:off x="675745" y="2175667"/>
            <a:ext cx="4912255" cy="3865696"/>
          </a:xfrm>
        </p:spPr>
        <p:txBody>
          <a:bodyPr>
            <a:normAutofit/>
          </a:bodyPr>
          <a:lstStyle/>
          <a:p>
            <a:r>
              <a:rPr lang="en-US" dirty="0"/>
              <a:t>Text will be convenient and popular</a:t>
            </a:r>
          </a:p>
          <a:p>
            <a:r>
              <a:rPr lang="en-US" dirty="0"/>
              <a:t>No extra tasks for staff</a:t>
            </a:r>
          </a:p>
          <a:p>
            <a:r>
              <a:rPr lang="en-US" dirty="0"/>
              <a:t>Easy to deploy</a:t>
            </a:r>
          </a:p>
          <a:p>
            <a:r>
              <a:rPr lang="en-US" dirty="0"/>
              <a:t>Patrons opt in/out</a:t>
            </a:r>
          </a:p>
          <a:p>
            <a:endParaRPr lang="en-US" dirty="0"/>
          </a:p>
        </p:txBody>
      </p:sp>
      <p:sp>
        <p:nvSpPr>
          <p:cNvPr id="5" name="Text Placeholder 4"/>
          <p:cNvSpPr>
            <a:spLocks noGrp="1"/>
          </p:cNvSpPr>
          <p:nvPr>
            <p:ph type="body" sz="quarter" idx="3"/>
          </p:nvPr>
        </p:nvSpPr>
        <p:spPr>
          <a:xfrm>
            <a:off x="5588000" y="1711124"/>
            <a:ext cx="3573286" cy="576262"/>
          </a:xfrm>
        </p:spPr>
        <p:txBody>
          <a:bodyPr/>
          <a:lstStyle/>
          <a:p>
            <a:r>
              <a:rPr lang="en-US" dirty="0"/>
              <a:t>Cons</a:t>
            </a:r>
          </a:p>
        </p:txBody>
      </p:sp>
      <p:sp>
        <p:nvSpPr>
          <p:cNvPr id="6" name="Content Placeholder 5"/>
          <p:cNvSpPr>
            <a:spLocks noGrp="1"/>
          </p:cNvSpPr>
          <p:nvPr>
            <p:ph sz="quarter" idx="4"/>
          </p:nvPr>
        </p:nvSpPr>
        <p:spPr>
          <a:xfrm>
            <a:off x="5588000" y="2175667"/>
            <a:ext cx="5105400" cy="3865696"/>
          </a:xfrm>
        </p:spPr>
        <p:txBody>
          <a:bodyPr>
            <a:normAutofit/>
          </a:bodyPr>
          <a:lstStyle/>
          <a:p>
            <a:r>
              <a:rPr lang="en-US" dirty="0"/>
              <a:t>Only for notices</a:t>
            </a:r>
          </a:p>
          <a:p>
            <a:r>
              <a:rPr lang="en-US" dirty="0"/>
              <a:t>Duplicates – does not replace notice</a:t>
            </a:r>
          </a:p>
          <a:p>
            <a:r>
              <a:rPr lang="en-US" dirty="0"/>
              <a:t>Limited to notice types</a:t>
            </a:r>
          </a:p>
        </p:txBody>
      </p:sp>
    </p:spTree>
    <p:extLst>
      <p:ext uri="{BB962C8B-B14F-4D97-AF65-F5344CB8AC3E}">
        <p14:creationId xmlns:p14="http://schemas.microsoft.com/office/powerpoint/2010/main" val="4200145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8">
            <a:extLst>
              <a:ext uri="{FF2B5EF4-FFF2-40B4-BE49-F238E27FC236}">
                <a16:creationId xmlns:a16="http://schemas.microsoft.com/office/drawing/2014/main" id="{AF4A4139-A90D-4D49-89ED-CD724B0071D5}"/>
              </a:ext>
            </a:extLst>
          </p:cNvPr>
          <p:cNvSpPr txBox="1">
            <a:spLocks/>
          </p:cNvSpPr>
          <p:nvPr/>
        </p:nvSpPr>
        <p:spPr>
          <a:xfrm>
            <a:off x="883865" y="1532585"/>
            <a:ext cx="9375820" cy="5132231"/>
          </a:xfrm>
          <a:prstGeom prst="rect">
            <a:avLst/>
          </a:prstGeom>
        </p:spPr>
        <p:txBody>
          <a:bodyPr>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Go Live: Q3-4 2019</a:t>
            </a:r>
          </a:p>
          <a:p>
            <a:r>
              <a:rPr lang="en-US" dirty="0"/>
              <a:t>Milestones</a:t>
            </a:r>
          </a:p>
          <a:p>
            <a:pPr lvl="1"/>
            <a:r>
              <a:rPr lang="en-US" dirty="0"/>
              <a:t>Data Conversion and Implementation: Installation in progress!  8/7-8/24</a:t>
            </a:r>
          </a:p>
          <a:p>
            <a:pPr lvl="1"/>
            <a:r>
              <a:rPr lang="en-US" dirty="0"/>
              <a:t>Training Dates: TBD – announced soon.</a:t>
            </a:r>
          </a:p>
          <a:p>
            <a:pPr lvl="2"/>
            <a:r>
              <a:rPr lang="en-US" dirty="0"/>
              <a:t>Training Videos</a:t>
            </a:r>
          </a:p>
          <a:p>
            <a:pPr lvl="2"/>
            <a:r>
              <a:rPr lang="en-US" dirty="0"/>
              <a:t>Documentation</a:t>
            </a:r>
          </a:p>
          <a:p>
            <a:r>
              <a:rPr lang="en-US" b="1" dirty="0"/>
              <a:t>Description</a:t>
            </a:r>
            <a:r>
              <a:rPr lang="en-US" sz="1700" b="1" dirty="0"/>
              <a:t>: </a:t>
            </a:r>
            <a:r>
              <a:rPr lang="en-US" sz="1700" dirty="0"/>
              <a:t>Decision Center is a comprehensive collection management and analytics solution that provides timely and focused action recommendations for budgeting, selection, weeding, floating, and more. Decision Center helps libraries match supply and demand to deliver optimized service. By using current and complete data—about circulation, holds, transits, patrons, and acquisitions—Decision Center provides you with actionable insights to help your library improve patron-driven acquisitions while streamlining collection management workflows.</a:t>
            </a:r>
          </a:p>
          <a:p>
            <a:pPr lvl="1"/>
            <a:r>
              <a:rPr lang="en-US" dirty="0"/>
              <a:t>Reports easier to manage</a:t>
            </a:r>
          </a:p>
          <a:p>
            <a:pPr lvl="1"/>
            <a:r>
              <a:rPr lang="en-US" dirty="0"/>
              <a:t>More Features and Access to Data</a:t>
            </a:r>
          </a:p>
          <a:p>
            <a:pPr lvl="1"/>
            <a:r>
              <a:rPr lang="en-US" dirty="0"/>
              <a:t>Trend analysis</a:t>
            </a:r>
          </a:p>
          <a:p>
            <a:pPr lvl="1"/>
            <a:r>
              <a:rPr lang="en-US" dirty="0"/>
              <a:t>Improved analytics for Encore</a:t>
            </a:r>
          </a:p>
          <a:p>
            <a:pPr lvl="1"/>
            <a:r>
              <a:rPr lang="en-US" dirty="0"/>
              <a:t>Training </a:t>
            </a:r>
          </a:p>
          <a:p>
            <a:pPr lvl="1"/>
            <a:r>
              <a:rPr lang="en-US" dirty="0"/>
              <a:t>Setup Categories and Collection definitions</a:t>
            </a:r>
          </a:p>
          <a:p>
            <a:pPr lvl="1"/>
            <a:endParaRPr lang="en-US" dirty="0"/>
          </a:p>
          <a:p>
            <a:pPr lvl="1"/>
            <a:endParaRPr lang="en-US" dirty="0"/>
          </a:p>
          <a:p>
            <a:pPr lvl="1"/>
            <a:endParaRPr lang="en-US" dirty="0"/>
          </a:p>
        </p:txBody>
      </p:sp>
      <p:sp>
        <p:nvSpPr>
          <p:cNvPr id="5" name="TextBox 4"/>
          <p:cNvSpPr txBox="1"/>
          <p:nvPr/>
        </p:nvSpPr>
        <p:spPr>
          <a:xfrm>
            <a:off x="2034862" y="554017"/>
            <a:ext cx="6065949" cy="707886"/>
          </a:xfrm>
          <a:prstGeom prst="rect">
            <a:avLst/>
          </a:prstGeom>
          <a:noFill/>
        </p:spPr>
        <p:txBody>
          <a:bodyPr wrap="square" rtlCol="0">
            <a:spAutoFit/>
          </a:bodyPr>
          <a:lstStyle/>
          <a:p>
            <a:r>
              <a:rPr lang="en-US" sz="4000" dirty="0"/>
              <a:t>Decision Center</a:t>
            </a:r>
          </a:p>
        </p:txBody>
      </p:sp>
    </p:spTree>
    <p:extLst>
      <p:ext uri="{BB962C8B-B14F-4D97-AF65-F5344CB8AC3E}">
        <p14:creationId xmlns:p14="http://schemas.microsoft.com/office/powerpoint/2010/main" val="1676270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9072" y="692873"/>
            <a:ext cx="7931798" cy="173804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438829" y="3100387"/>
            <a:ext cx="9420225" cy="2257425"/>
          </a:xfrm>
          <a:prstGeom prst="rect">
            <a:avLst/>
          </a:prstGeom>
        </p:spPr>
      </p:pic>
    </p:spTree>
    <p:extLst>
      <p:ext uri="{BB962C8B-B14F-4D97-AF65-F5344CB8AC3E}">
        <p14:creationId xmlns:p14="http://schemas.microsoft.com/office/powerpoint/2010/main" val="2683991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7000" y="0"/>
            <a:ext cx="12217400" cy="7598784"/>
          </a:xfrm>
          <a:prstGeom prst="rect">
            <a:avLst/>
          </a:prstGeom>
        </p:spPr>
      </p:pic>
    </p:spTree>
    <p:extLst>
      <p:ext uri="{BB962C8B-B14F-4D97-AF65-F5344CB8AC3E}">
        <p14:creationId xmlns:p14="http://schemas.microsoft.com/office/powerpoint/2010/main" val="362254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71675" y="189654"/>
            <a:ext cx="8558212" cy="6006358"/>
          </a:xfrm>
          <a:prstGeom prst="rect">
            <a:avLst/>
          </a:prstGeom>
        </p:spPr>
      </p:pic>
    </p:spTree>
    <p:extLst>
      <p:ext uri="{BB962C8B-B14F-4D97-AF65-F5344CB8AC3E}">
        <p14:creationId xmlns:p14="http://schemas.microsoft.com/office/powerpoint/2010/main" val="2002508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327519"/>
            <a:ext cx="12192000" cy="7382788"/>
          </a:xfrm>
          <a:prstGeom prst="rect">
            <a:avLst/>
          </a:prstGeom>
        </p:spPr>
      </p:pic>
      <p:pic>
        <p:nvPicPr>
          <p:cNvPr id="4" name="Picture 3"/>
          <p:cNvPicPr>
            <a:picLocks noChangeAspect="1"/>
          </p:cNvPicPr>
          <p:nvPr/>
        </p:nvPicPr>
        <p:blipFill>
          <a:blip r:embed="rId3"/>
          <a:stretch>
            <a:fillRect/>
          </a:stretch>
        </p:blipFill>
        <p:spPr>
          <a:xfrm>
            <a:off x="161925" y="-723900"/>
            <a:ext cx="11868150" cy="8305800"/>
          </a:xfrm>
          <a:prstGeom prst="rect">
            <a:avLst/>
          </a:prstGeom>
        </p:spPr>
      </p:pic>
    </p:spTree>
    <p:extLst>
      <p:ext uri="{BB962C8B-B14F-4D97-AF65-F5344CB8AC3E}">
        <p14:creationId xmlns:p14="http://schemas.microsoft.com/office/powerpoint/2010/main" val="911889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52400" y="-271096"/>
            <a:ext cx="11074400" cy="7986346"/>
          </a:xfrm>
          <a:prstGeom prst="rect">
            <a:avLst/>
          </a:prstGeom>
        </p:spPr>
      </p:pic>
    </p:spTree>
    <p:extLst>
      <p:ext uri="{BB962C8B-B14F-4D97-AF65-F5344CB8AC3E}">
        <p14:creationId xmlns:p14="http://schemas.microsoft.com/office/powerpoint/2010/main" val="2859114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a:t>
            </a:r>
          </a:p>
        </p:txBody>
      </p:sp>
      <p:sp>
        <p:nvSpPr>
          <p:cNvPr id="5" name="Content Placeholder 4"/>
          <p:cNvSpPr>
            <a:spLocks noGrp="1"/>
          </p:cNvSpPr>
          <p:nvPr>
            <p:ph idx="1"/>
          </p:nvPr>
        </p:nvSpPr>
        <p:spPr>
          <a:xfrm>
            <a:off x="677334" y="1322963"/>
            <a:ext cx="8596668" cy="4718400"/>
          </a:xfrm>
        </p:spPr>
        <p:txBody>
          <a:bodyPr vert="horz" lIns="91440" tIns="45720" rIns="91440" bIns="45720" rtlCol="0" anchor="t">
            <a:normAutofit lnSpcReduction="10000"/>
          </a:bodyPr>
          <a:lstStyle/>
          <a:p>
            <a:pPr>
              <a:lnSpc>
                <a:spcPct val="200000"/>
              </a:lnSpc>
            </a:pPr>
            <a:r>
              <a:rPr lang="en-US" sz="2800" dirty="0"/>
              <a:t>Introductions</a:t>
            </a:r>
          </a:p>
          <a:p>
            <a:pPr>
              <a:lnSpc>
                <a:spcPct val="200000"/>
              </a:lnSpc>
            </a:pPr>
            <a:r>
              <a:rPr lang="en-US" sz="2800" dirty="0"/>
              <a:t>The ILS “Road Map” </a:t>
            </a:r>
            <a:endParaRPr lang="en-US" dirty="0"/>
          </a:p>
          <a:p>
            <a:pPr>
              <a:lnSpc>
                <a:spcPct val="200000"/>
              </a:lnSpc>
            </a:pPr>
            <a:r>
              <a:rPr lang="en-US" sz="2800" dirty="0"/>
              <a:t>Inspire</a:t>
            </a:r>
          </a:p>
          <a:p>
            <a:pPr>
              <a:lnSpc>
                <a:spcPct val="200000"/>
              </a:lnSpc>
            </a:pPr>
            <a:r>
              <a:rPr lang="en-US" sz="2800" dirty="0">
                <a:ea typeface="+mn-lt"/>
                <a:cs typeface="+mn-lt"/>
              </a:rPr>
              <a:t>Knowledge Base</a:t>
            </a:r>
            <a:endParaRPr lang="en-US" sz="2800" dirty="0"/>
          </a:p>
          <a:p>
            <a:pPr>
              <a:lnSpc>
                <a:spcPct val="200000"/>
              </a:lnSpc>
            </a:pPr>
            <a:r>
              <a:rPr lang="en-US" sz="2800" dirty="0"/>
              <a:t>Open forum – What’s on your mind?</a:t>
            </a:r>
          </a:p>
          <a:p>
            <a:pPr marL="0" indent="0">
              <a:buNone/>
            </a:pPr>
            <a:endParaRPr lang="en-US" sz="2800" dirty="0"/>
          </a:p>
        </p:txBody>
      </p:sp>
    </p:spTree>
    <p:extLst>
      <p:ext uri="{BB962C8B-B14F-4D97-AF65-F5344CB8AC3E}">
        <p14:creationId xmlns:p14="http://schemas.microsoft.com/office/powerpoint/2010/main" val="2159405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47625" y="-795338"/>
            <a:ext cx="12096750" cy="8448675"/>
          </a:xfrm>
          <a:prstGeom prst="rect">
            <a:avLst/>
          </a:prstGeom>
        </p:spPr>
      </p:pic>
      <p:pic>
        <p:nvPicPr>
          <p:cNvPr id="4" name="Picture 3"/>
          <p:cNvPicPr>
            <a:picLocks noChangeAspect="1"/>
          </p:cNvPicPr>
          <p:nvPr/>
        </p:nvPicPr>
        <p:blipFill>
          <a:blip r:embed="rId3"/>
          <a:stretch>
            <a:fillRect/>
          </a:stretch>
        </p:blipFill>
        <p:spPr>
          <a:xfrm>
            <a:off x="9342351" y="1209039"/>
            <a:ext cx="2733675" cy="2314575"/>
          </a:xfrm>
          <a:prstGeom prst="rect">
            <a:avLst/>
          </a:prstGeom>
        </p:spPr>
      </p:pic>
    </p:spTree>
    <p:extLst>
      <p:ext uri="{BB962C8B-B14F-4D97-AF65-F5344CB8AC3E}">
        <p14:creationId xmlns:p14="http://schemas.microsoft.com/office/powerpoint/2010/main" val="360191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3662" y="538162"/>
            <a:ext cx="6924675" cy="5781675"/>
          </a:xfrm>
          <a:prstGeom prst="rect">
            <a:avLst/>
          </a:prstGeom>
        </p:spPr>
      </p:pic>
    </p:spTree>
    <p:extLst>
      <p:ext uri="{BB962C8B-B14F-4D97-AF65-F5344CB8AC3E}">
        <p14:creationId xmlns:p14="http://schemas.microsoft.com/office/powerpoint/2010/main" val="3242281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695325" y="1552575"/>
            <a:ext cx="10801350" cy="3752850"/>
          </a:xfrm>
          <a:prstGeom prst="rect">
            <a:avLst/>
          </a:prstGeom>
        </p:spPr>
      </p:pic>
    </p:spTree>
    <p:extLst>
      <p:ext uri="{BB962C8B-B14F-4D97-AF65-F5344CB8AC3E}">
        <p14:creationId xmlns:p14="http://schemas.microsoft.com/office/powerpoint/2010/main" val="2207268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66775" y="947737"/>
            <a:ext cx="10458450" cy="4962525"/>
          </a:xfrm>
          <a:prstGeom prst="rect">
            <a:avLst/>
          </a:prstGeom>
        </p:spPr>
      </p:pic>
      <p:pic>
        <p:nvPicPr>
          <p:cNvPr id="4" name="Picture 3"/>
          <p:cNvPicPr>
            <a:picLocks noChangeAspect="1"/>
          </p:cNvPicPr>
          <p:nvPr/>
        </p:nvPicPr>
        <p:blipFill>
          <a:blip r:embed="rId2"/>
          <a:stretch>
            <a:fillRect/>
          </a:stretch>
        </p:blipFill>
        <p:spPr>
          <a:xfrm>
            <a:off x="1019175" y="1100137"/>
            <a:ext cx="10458450" cy="4962525"/>
          </a:xfrm>
          <a:prstGeom prst="rect">
            <a:avLst/>
          </a:prstGeom>
        </p:spPr>
      </p:pic>
    </p:spTree>
    <p:extLst>
      <p:ext uri="{BB962C8B-B14F-4D97-AF65-F5344CB8AC3E}">
        <p14:creationId xmlns:p14="http://schemas.microsoft.com/office/powerpoint/2010/main" val="3750079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55587" y="609600"/>
            <a:ext cx="10563225" cy="5143500"/>
          </a:xfrm>
          <a:prstGeom prst="rect">
            <a:avLst/>
          </a:prstGeom>
        </p:spPr>
      </p:pic>
    </p:spTree>
    <p:extLst>
      <p:ext uri="{BB962C8B-B14F-4D97-AF65-F5344CB8AC3E}">
        <p14:creationId xmlns:p14="http://schemas.microsoft.com/office/powerpoint/2010/main" val="3210811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6175" y="1081087"/>
            <a:ext cx="8324850" cy="4695825"/>
          </a:xfrm>
          <a:prstGeom prst="rect">
            <a:avLst/>
          </a:prstGeom>
        </p:spPr>
      </p:pic>
    </p:spTree>
    <p:extLst>
      <p:ext uri="{BB962C8B-B14F-4D97-AF65-F5344CB8AC3E}">
        <p14:creationId xmlns:p14="http://schemas.microsoft.com/office/powerpoint/2010/main" val="2838017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175" y="-442913"/>
            <a:ext cx="11677650" cy="7743825"/>
          </a:xfrm>
          <a:prstGeom prst="rect">
            <a:avLst/>
          </a:prstGeom>
        </p:spPr>
      </p:pic>
    </p:spTree>
    <p:extLst>
      <p:ext uri="{BB962C8B-B14F-4D97-AF65-F5344CB8AC3E}">
        <p14:creationId xmlns:p14="http://schemas.microsoft.com/office/powerpoint/2010/main" val="604335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295275"/>
            <a:ext cx="11811000" cy="7448550"/>
          </a:xfrm>
          <a:prstGeom prst="rect">
            <a:avLst/>
          </a:prstGeom>
        </p:spPr>
      </p:pic>
    </p:spTree>
    <p:extLst>
      <p:ext uri="{BB962C8B-B14F-4D97-AF65-F5344CB8AC3E}">
        <p14:creationId xmlns:p14="http://schemas.microsoft.com/office/powerpoint/2010/main" val="2954542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5403" y="-114292"/>
            <a:ext cx="6851176" cy="6765088"/>
          </a:xfrm>
          <a:prstGeom prst="rect">
            <a:avLst/>
          </a:prstGeom>
        </p:spPr>
      </p:pic>
    </p:spTree>
    <p:extLst>
      <p:ext uri="{BB962C8B-B14F-4D97-AF65-F5344CB8AC3E}">
        <p14:creationId xmlns:p14="http://schemas.microsoft.com/office/powerpoint/2010/main" val="126211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387" y="857250"/>
            <a:ext cx="12087225" cy="5143500"/>
          </a:xfrm>
          <a:prstGeom prst="rect">
            <a:avLst/>
          </a:prstGeom>
        </p:spPr>
      </p:pic>
    </p:spTree>
    <p:extLst>
      <p:ext uri="{BB962C8B-B14F-4D97-AF65-F5344CB8AC3E}">
        <p14:creationId xmlns:p14="http://schemas.microsoft.com/office/powerpoint/2010/main" val="369321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B408E91-C248-493F-8FCB-1EEC31096092}"/>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r>
              <a:rPr lang="en-US" sz="4800" kern="1200">
                <a:solidFill>
                  <a:schemeClr val="accent1"/>
                </a:solidFill>
                <a:latin typeface="+mj-lt"/>
                <a:ea typeface="+mj-ea"/>
                <a:cs typeface="+mj-cs"/>
              </a:rPr>
              <a:t>Sierra Users Group</a:t>
            </a:r>
          </a:p>
        </p:txBody>
      </p:sp>
      <p:sp>
        <p:nvSpPr>
          <p:cNvPr id="4" name="Text Placeholder 3">
            <a:extLst>
              <a:ext uri="{FF2B5EF4-FFF2-40B4-BE49-F238E27FC236}">
                <a16:creationId xmlns:a16="http://schemas.microsoft.com/office/drawing/2014/main" id="{ABEFDE79-E5D3-4120-B2B8-9F570DE6A5BB}"/>
              </a:ext>
            </a:extLst>
          </p:cNvPr>
          <p:cNvSpPr>
            <a:spLocks noGrp="1"/>
          </p:cNvSpPr>
          <p:nvPr>
            <p:ph type="body" sz="half" idx="2"/>
          </p:nvPr>
        </p:nvSpPr>
        <p:spPr>
          <a:xfrm>
            <a:off x="985969" y="5650029"/>
            <a:ext cx="8288032" cy="469122"/>
          </a:xfrm>
        </p:spPr>
        <p:txBody>
          <a:bodyPr vert="horz" lIns="91440" tIns="45720" rIns="91440" bIns="45720" rtlCol="0" anchor="t">
            <a:normAutofit/>
          </a:bodyPr>
          <a:lstStyle/>
          <a:p>
            <a:pPr algn="ctr"/>
            <a:r>
              <a:rPr lang="en-US" sz="1800">
                <a:solidFill>
                  <a:schemeClr val="tx1">
                    <a:lumMod val="50000"/>
                    <a:lumOff val="50000"/>
                  </a:schemeClr>
                </a:solidFill>
              </a:rPr>
              <a:t>Who are we?</a:t>
            </a:r>
          </a:p>
        </p:txBody>
      </p:sp>
      <p:pic>
        <p:nvPicPr>
          <p:cNvPr id="6" name="Picture Placeholder 5" descr="A group of people posing for the camera&#10;&#10;Description automatically generated">
            <a:extLst>
              <a:ext uri="{FF2B5EF4-FFF2-40B4-BE49-F238E27FC236}">
                <a16:creationId xmlns:a16="http://schemas.microsoft.com/office/drawing/2014/main" id="{B76C87E8-C3DA-436B-8D4F-B5F6C123BB60}"/>
              </a:ext>
            </a:extLst>
          </p:cNvPr>
          <p:cNvPicPr>
            <a:picLocks noGrp="1" noChangeAspect="1"/>
          </p:cNvPicPr>
          <p:nvPr>
            <p:ph type="pic" idx="1"/>
          </p:nvPr>
        </p:nvPicPr>
        <p:blipFill>
          <a:blip r:embed="rId2"/>
          <a:srcRect t="22825" b="22825"/>
          <a:stretch>
            <a:fillRect/>
          </a:stretch>
        </p:blipFill>
        <p:spPr>
          <a:xfrm>
            <a:off x="1439559" y="934222"/>
            <a:ext cx="7380851" cy="3299450"/>
          </a:xfrm>
          <a:prstGeom prst="rect">
            <a:avLst/>
          </a:prstGeom>
        </p:spPr>
      </p:pic>
    </p:spTree>
    <p:extLst>
      <p:ext uri="{BB962C8B-B14F-4D97-AF65-F5344CB8AC3E}">
        <p14:creationId xmlns:p14="http://schemas.microsoft.com/office/powerpoint/2010/main" val="129798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7104" y="378361"/>
            <a:ext cx="10473590" cy="6479639"/>
          </a:xfrm>
          <a:prstGeom prst="rect">
            <a:avLst/>
          </a:prstGeom>
        </p:spPr>
      </p:pic>
    </p:spTree>
    <p:extLst>
      <p:ext uri="{BB962C8B-B14F-4D97-AF65-F5344CB8AC3E}">
        <p14:creationId xmlns:p14="http://schemas.microsoft.com/office/powerpoint/2010/main" val="3381330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3337" y="-85725"/>
            <a:ext cx="12125325" cy="7029450"/>
          </a:xfrm>
          <a:prstGeom prst="rect">
            <a:avLst/>
          </a:prstGeom>
        </p:spPr>
      </p:pic>
    </p:spTree>
    <p:extLst>
      <p:ext uri="{BB962C8B-B14F-4D97-AF65-F5344CB8AC3E}">
        <p14:creationId xmlns:p14="http://schemas.microsoft.com/office/powerpoint/2010/main" val="3185082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62" y="138112"/>
            <a:ext cx="12106275" cy="6581775"/>
          </a:xfrm>
          <a:prstGeom prst="rect">
            <a:avLst/>
          </a:prstGeom>
        </p:spPr>
      </p:pic>
    </p:spTree>
    <p:extLst>
      <p:ext uri="{BB962C8B-B14F-4D97-AF65-F5344CB8AC3E}">
        <p14:creationId xmlns:p14="http://schemas.microsoft.com/office/powerpoint/2010/main" val="1541904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587" y="414337"/>
            <a:ext cx="11934825" cy="6029325"/>
          </a:xfrm>
          <a:prstGeom prst="rect">
            <a:avLst/>
          </a:prstGeom>
        </p:spPr>
      </p:pic>
    </p:spTree>
    <p:extLst>
      <p:ext uri="{BB962C8B-B14F-4D97-AF65-F5344CB8AC3E}">
        <p14:creationId xmlns:p14="http://schemas.microsoft.com/office/powerpoint/2010/main" val="811950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62" y="138112"/>
            <a:ext cx="12106275" cy="6581775"/>
          </a:xfrm>
          <a:prstGeom prst="rect">
            <a:avLst/>
          </a:prstGeom>
        </p:spPr>
      </p:pic>
      <p:pic>
        <p:nvPicPr>
          <p:cNvPr id="3" name="Picture 2"/>
          <p:cNvPicPr>
            <a:picLocks noChangeAspect="1"/>
          </p:cNvPicPr>
          <p:nvPr/>
        </p:nvPicPr>
        <p:blipFill>
          <a:blip r:embed="rId3"/>
          <a:stretch>
            <a:fillRect/>
          </a:stretch>
        </p:blipFill>
        <p:spPr>
          <a:xfrm>
            <a:off x="7219130" y="1800746"/>
            <a:ext cx="4094113" cy="2996722"/>
          </a:xfrm>
          <a:prstGeom prst="rect">
            <a:avLst/>
          </a:prstGeom>
        </p:spPr>
      </p:pic>
    </p:spTree>
    <p:extLst>
      <p:ext uri="{BB962C8B-B14F-4D97-AF65-F5344CB8AC3E}">
        <p14:creationId xmlns:p14="http://schemas.microsoft.com/office/powerpoint/2010/main" val="3228532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087" y="-204788"/>
            <a:ext cx="11553825" cy="7267575"/>
          </a:xfrm>
          <a:prstGeom prst="rect">
            <a:avLst/>
          </a:prstGeom>
        </p:spPr>
      </p:pic>
    </p:spTree>
    <p:extLst>
      <p:ext uri="{BB962C8B-B14F-4D97-AF65-F5344CB8AC3E}">
        <p14:creationId xmlns:p14="http://schemas.microsoft.com/office/powerpoint/2010/main" val="3252508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71500"/>
          </a:xfrm>
        </p:spPr>
        <p:txBody>
          <a:bodyPr>
            <a:normAutofit fontScale="90000"/>
          </a:bodyPr>
          <a:lstStyle/>
          <a:p>
            <a:r>
              <a:rPr lang="en-US" dirty="0"/>
              <a:t>Discussion: Decision Center</a:t>
            </a:r>
          </a:p>
        </p:txBody>
      </p:sp>
      <p:sp>
        <p:nvSpPr>
          <p:cNvPr id="3" name="Text Placeholder 2"/>
          <p:cNvSpPr>
            <a:spLocks noGrp="1"/>
          </p:cNvSpPr>
          <p:nvPr>
            <p:ph type="body" idx="1"/>
          </p:nvPr>
        </p:nvSpPr>
        <p:spPr>
          <a:xfrm>
            <a:off x="790045" y="1163082"/>
            <a:ext cx="4185623" cy="576262"/>
          </a:xfrm>
        </p:spPr>
        <p:txBody>
          <a:bodyPr/>
          <a:lstStyle/>
          <a:p>
            <a:r>
              <a:rPr lang="en-US" dirty="0"/>
              <a:t>Pros</a:t>
            </a:r>
          </a:p>
        </p:txBody>
      </p:sp>
      <p:sp>
        <p:nvSpPr>
          <p:cNvPr id="4" name="Content Placeholder 3"/>
          <p:cNvSpPr>
            <a:spLocks noGrp="1"/>
          </p:cNvSpPr>
          <p:nvPr>
            <p:ph sz="half" idx="2"/>
          </p:nvPr>
        </p:nvSpPr>
        <p:spPr>
          <a:xfrm>
            <a:off x="675745" y="1739344"/>
            <a:ext cx="4912255" cy="4302019"/>
          </a:xfrm>
        </p:spPr>
        <p:txBody>
          <a:bodyPr>
            <a:normAutofit/>
          </a:bodyPr>
          <a:lstStyle/>
          <a:p>
            <a:r>
              <a:rPr lang="en-US" dirty="0"/>
              <a:t>Streamlines reports</a:t>
            </a:r>
          </a:p>
          <a:p>
            <a:r>
              <a:rPr lang="en-US" dirty="0"/>
              <a:t>Title level data available</a:t>
            </a:r>
          </a:p>
          <a:p>
            <a:r>
              <a:rPr lang="en-US" dirty="0"/>
              <a:t>Schedule reports</a:t>
            </a:r>
          </a:p>
          <a:p>
            <a:r>
              <a:rPr lang="en-US" dirty="0"/>
              <a:t>Workflow improvements – store to review file</a:t>
            </a:r>
          </a:p>
          <a:p>
            <a:r>
              <a:rPr lang="en-US" dirty="0"/>
              <a:t>No maintenance of files</a:t>
            </a:r>
          </a:p>
          <a:p>
            <a:r>
              <a:rPr lang="en-US" dirty="0"/>
              <a:t>Reports can be made more granular through second level filters.</a:t>
            </a:r>
          </a:p>
          <a:p>
            <a:r>
              <a:rPr lang="en-US" dirty="0"/>
              <a:t>Exports easily</a:t>
            </a:r>
          </a:p>
          <a:p>
            <a:r>
              <a:rPr lang="en-US" dirty="0"/>
              <a:t>Better date control</a:t>
            </a:r>
          </a:p>
          <a:p>
            <a:endParaRPr lang="en-US" dirty="0"/>
          </a:p>
        </p:txBody>
      </p:sp>
      <p:sp>
        <p:nvSpPr>
          <p:cNvPr id="5" name="Text Placeholder 4"/>
          <p:cNvSpPr>
            <a:spLocks noGrp="1"/>
          </p:cNvSpPr>
          <p:nvPr>
            <p:ph type="body" sz="quarter" idx="3"/>
          </p:nvPr>
        </p:nvSpPr>
        <p:spPr>
          <a:xfrm>
            <a:off x="5588000" y="1079989"/>
            <a:ext cx="3573286" cy="576262"/>
          </a:xfrm>
        </p:spPr>
        <p:txBody>
          <a:bodyPr/>
          <a:lstStyle/>
          <a:p>
            <a:r>
              <a:rPr lang="en-US" dirty="0"/>
              <a:t>Cons</a:t>
            </a:r>
          </a:p>
        </p:txBody>
      </p:sp>
      <p:sp>
        <p:nvSpPr>
          <p:cNvPr id="6" name="Content Placeholder 5"/>
          <p:cNvSpPr>
            <a:spLocks noGrp="1"/>
          </p:cNvSpPr>
          <p:nvPr>
            <p:ph sz="quarter" idx="4"/>
          </p:nvPr>
        </p:nvSpPr>
        <p:spPr>
          <a:xfrm>
            <a:off x="5588000" y="1656251"/>
            <a:ext cx="5105400" cy="4385112"/>
          </a:xfrm>
        </p:spPr>
        <p:txBody>
          <a:bodyPr>
            <a:normAutofit/>
          </a:bodyPr>
          <a:lstStyle/>
          <a:p>
            <a:r>
              <a:rPr lang="en-US" dirty="0"/>
              <a:t>Reports are very, very slow in prep</a:t>
            </a:r>
          </a:p>
          <a:p>
            <a:r>
              <a:rPr lang="en-US" dirty="0"/>
              <a:t>Call number table (SCAT) plays a big role and needs an overhaul</a:t>
            </a:r>
          </a:p>
          <a:p>
            <a:r>
              <a:rPr lang="en-US" dirty="0"/>
              <a:t>Limited to what reports are available</a:t>
            </a:r>
          </a:p>
          <a:p>
            <a:r>
              <a:rPr lang="en-US" dirty="0"/>
              <a:t>Development and enhancements have been slow</a:t>
            </a:r>
          </a:p>
          <a:p>
            <a:r>
              <a:rPr lang="en-US" dirty="0"/>
              <a:t>Requires a high level of understanding of record fields – not street ready.</a:t>
            </a:r>
          </a:p>
          <a:p>
            <a:r>
              <a:rPr lang="en-US" dirty="0"/>
              <a:t>Files not saved externally</a:t>
            </a:r>
          </a:p>
          <a:p>
            <a:r>
              <a:rPr lang="en-US" dirty="0"/>
              <a:t>Non Dewey Libraries call # reports</a:t>
            </a:r>
          </a:p>
        </p:txBody>
      </p:sp>
    </p:spTree>
    <p:extLst>
      <p:ext uri="{BB962C8B-B14F-4D97-AF65-F5344CB8AC3E}">
        <p14:creationId xmlns:p14="http://schemas.microsoft.com/office/powerpoint/2010/main" val="1878981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8">
            <a:extLst>
              <a:ext uri="{FF2B5EF4-FFF2-40B4-BE49-F238E27FC236}">
                <a16:creationId xmlns:a16="http://schemas.microsoft.com/office/drawing/2014/main" id="{AF4A4139-A90D-4D49-89ED-CD724B0071D5}"/>
              </a:ext>
            </a:extLst>
          </p:cNvPr>
          <p:cNvSpPr txBox="1">
            <a:spLocks/>
          </p:cNvSpPr>
          <p:nvPr/>
        </p:nvSpPr>
        <p:spPr>
          <a:xfrm>
            <a:off x="883865" y="1146413"/>
            <a:ext cx="9375820" cy="551840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		Go Live: </a:t>
            </a:r>
          </a:p>
          <a:p>
            <a:r>
              <a:rPr lang="en-US" dirty="0"/>
              <a:t>Milestones</a:t>
            </a:r>
          </a:p>
          <a:p>
            <a:pPr lvl="1"/>
            <a:r>
              <a:rPr lang="en-US" dirty="0"/>
              <a:t>Implementation : not yet planned</a:t>
            </a:r>
          </a:p>
          <a:p>
            <a:pPr lvl="1"/>
            <a:r>
              <a:rPr lang="en-US" dirty="0"/>
              <a:t>Staff Training: To be announced / Regional and recorded</a:t>
            </a:r>
          </a:p>
          <a:p>
            <a:r>
              <a:rPr lang="en-US" b="1" dirty="0"/>
              <a:t>Description</a:t>
            </a:r>
            <a:r>
              <a:rPr lang="en-US" dirty="0"/>
              <a:t>: </a:t>
            </a:r>
            <a:r>
              <a:rPr lang="en-US" sz="1600" dirty="0"/>
              <a:t>Reduce the back and forth between the stacks and the desk, cut down on repetitive materials handling, and decrease reliance on paper reports with Sierra Mobile Worklists.</a:t>
            </a:r>
          </a:p>
          <a:p>
            <a:r>
              <a:rPr lang="en-US" sz="1600" dirty="0"/>
              <a:t>Mobile Worklists is a native iOS app that makes materials handling and management tasks more efficient, saving time and paper for library staff. Fully cloud-based, Mobile Worklists provides new functionality for Impact</a:t>
            </a:r>
          </a:p>
          <a:p>
            <a:pPr lvl="1"/>
            <a:r>
              <a:rPr lang="en-US" dirty="0"/>
              <a:t>Staff have a mobile interface to manage collections into the stacks</a:t>
            </a:r>
          </a:p>
          <a:p>
            <a:pPr lvl="1"/>
            <a:r>
              <a:rPr lang="en-US" dirty="0"/>
              <a:t>New workflows for task management</a:t>
            </a:r>
          </a:p>
          <a:p>
            <a:r>
              <a:rPr lang="en-US" dirty="0"/>
              <a:t>Library Readiness</a:t>
            </a:r>
          </a:p>
          <a:p>
            <a:pPr lvl="1"/>
            <a:r>
              <a:rPr lang="en-US" u="sng" dirty="0">
                <a:solidFill>
                  <a:schemeClr val="accent2">
                    <a:lumMod val="75000"/>
                  </a:schemeClr>
                </a:solidFill>
              </a:rPr>
              <a:t>Equipment recommendation</a:t>
            </a:r>
          </a:p>
          <a:p>
            <a:pPr lvl="1"/>
            <a:r>
              <a:rPr lang="en-US" u="sng" dirty="0">
                <a:solidFill>
                  <a:schemeClr val="accent2">
                    <a:lumMod val="75000"/>
                  </a:schemeClr>
                </a:solidFill>
              </a:rPr>
              <a:t>Training</a:t>
            </a:r>
          </a:p>
          <a:p>
            <a:pPr lvl="1"/>
            <a:endParaRPr lang="en-US" dirty="0"/>
          </a:p>
          <a:p>
            <a:pPr lvl="1"/>
            <a:endParaRPr lang="en-US" dirty="0"/>
          </a:p>
          <a:p>
            <a:pPr lvl="1"/>
            <a:endParaRPr lang="en-US" dirty="0"/>
          </a:p>
        </p:txBody>
      </p:sp>
      <p:sp>
        <p:nvSpPr>
          <p:cNvPr id="5" name="TextBox 4"/>
          <p:cNvSpPr txBox="1"/>
          <p:nvPr/>
        </p:nvSpPr>
        <p:spPr>
          <a:xfrm>
            <a:off x="2034862" y="554017"/>
            <a:ext cx="6065949" cy="707886"/>
          </a:xfrm>
          <a:prstGeom prst="rect">
            <a:avLst/>
          </a:prstGeom>
          <a:noFill/>
        </p:spPr>
        <p:txBody>
          <a:bodyPr wrap="square" rtlCol="0">
            <a:spAutoFit/>
          </a:bodyPr>
          <a:lstStyle/>
          <a:p>
            <a:r>
              <a:rPr lang="en-US" sz="4000" dirty="0"/>
              <a:t>Mobile Worklist  </a:t>
            </a:r>
          </a:p>
        </p:txBody>
      </p:sp>
    </p:spTree>
    <p:extLst>
      <p:ext uri="{BB962C8B-B14F-4D97-AF65-F5344CB8AC3E}">
        <p14:creationId xmlns:p14="http://schemas.microsoft.com/office/powerpoint/2010/main" val="3299266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1588" y="544274"/>
            <a:ext cx="7720084" cy="6655925"/>
          </a:xfrm>
          <a:prstGeom prst="rect">
            <a:avLst/>
          </a:prstGeom>
        </p:spPr>
        <p:txBody>
          <a:bodyPr wrap="square">
            <a:spAutoFit/>
          </a:bodyPr>
          <a:lstStyle/>
          <a:p>
            <a:pPr>
              <a:lnSpc>
                <a:spcPct val="150000"/>
              </a:lnSpc>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Weeding</a:t>
            </a:r>
            <a:endParaRPr lang="en-US" sz="1600" dirty="0">
              <a:solidFill>
                <a:srgbClr val="5B5B5B"/>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Searching projects</a:t>
            </a:r>
            <a:endParaRPr lang="en-US" sz="1600" dirty="0">
              <a:solidFill>
                <a:srgbClr val="5B5B5B"/>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Placing items on display</a:t>
            </a:r>
            <a:endParaRPr lang="en-US" sz="1600" dirty="0">
              <a:solidFill>
                <a:srgbClr val="5B5B5B"/>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Relocation projects – moving items to and from storage, between branches, and throughout the library</a:t>
            </a:r>
            <a:endParaRPr lang="en-US" sz="1600" dirty="0">
              <a:solidFill>
                <a:srgbClr val="5B5B5B"/>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Managing new collections</a:t>
            </a:r>
            <a:endParaRPr lang="en-US" sz="1600" dirty="0">
              <a:solidFill>
                <a:srgbClr val="5B5B5B"/>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Generating lists of course reserve items</a:t>
            </a:r>
            <a:endParaRPr lang="en-US" sz="1600" dirty="0">
              <a:solidFill>
                <a:srgbClr val="5B5B5B"/>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Labeling projects</a:t>
            </a:r>
            <a:endParaRPr lang="en-US" sz="1600" dirty="0">
              <a:solidFill>
                <a:srgbClr val="5B5B5B"/>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ILL delivery tracking</a:t>
            </a:r>
            <a:endParaRPr lang="en-US" sz="1600" dirty="0">
              <a:solidFill>
                <a:srgbClr val="5B5B5B"/>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Inventory projects</a:t>
            </a:r>
            <a:endParaRPr lang="en-US" sz="1600" dirty="0">
              <a:solidFill>
                <a:srgbClr val="5B5B5B"/>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The ability to e-mail lists from the mobile device to other library staff, faculty, students, or patrons interested in a specific set of materials</a:t>
            </a:r>
            <a:endParaRPr lang="en-US" sz="1600" dirty="0">
              <a:solidFill>
                <a:srgbClr val="5B5B5B"/>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t>The option to e-mail lists as CSV files, to be opened in spreadsheet applications</a:t>
            </a:r>
            <a:br>
              <a:rPr lang="en-US" dirty="0">
                <a:solidFill>
                  <a:srgbClr val="5B5B5B"/>
                </a:solidFill>
                <a:latin typeface="Helvetica" panose="020B0604020202020204" pitchFamily="34" charset="0"/>
                <a:ea typeface="Times New Roman" panose="02020603050405020304" pitchFamily="18" charset="0"/>
                <a:cs typeface="Times New Roman" panose="02020603050405020304" pitchFamily="18" charset="0"/>
              </a:rPr>
            </a:br>
            <a:endParaRPr lang="en-US" sz="1600" dirty="0">
              <a:solidFill>
                <a:srgbClr val="5B5B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596788" y="327546"/>
            <a:ext cx="6823881" cy="769441"/>
          </a:xfrm>
          <a:prstGeom prst="rect">
            <a:avLst/>
          </a:prstGeom>
          <a:noFill/>
        </p:spPr>
        <p:txBody>
          <a:bodyPr wrap="square" rtlCol="0">
            <a:spAutoFit/>
          </a:bodyPr>
          <a:lstStyle/>
          <a:p>
            <a:r>
              <a:rPr lang="en-US" sz="4400" dirty="0">
                <a:solidFill>
                  <a:schemeClr val="accent2">
                    <a:lumMod val="75000"/>
                  </a:schemeClr>
                </a:solidFill>
              </a:rPr>
              <a:t>Workflows</a:t>
            </a:r>
          </a:p>
        </p:txBody>
      </p:sp>
    </p:spTree>
    <p:extLst>
      <p:ext uri="{BB962C8B-B14F-4D97-AF65-F5344CB8AC3E}">
        <p14:creationId xmlns:p14="http://schemas.microsoft.com/office/powerpoint/2010/main" val="1797767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418229" y="1187355"/>
            <a:ext cx="9240672" cy="4858603"/>
          </a:xfrm>
          <a:prstGeom prst="rect">
            <a:avLst/>
          </a:prstGeom>
        </p:spPr>
      </p:pic>
    </p:spTree>
    <p:extLst>
      <p:ext uri="{BB962C8B-B14F-4D97-AF65-F5344CB8AC3E}">
        <p14:creationId xmlns:p14="http://schemas.microsoft.com/office/powerpoint/2010/main" val="2100711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3893-8954-4F30-8D72-FF701A7585BD}"/>
              </a:ext>
            </a:extLst>
          </p:cNvPr>
          <p:cNvSpPr>
            <a:spLocks noGrp="1"/>
          </p:cNvSpPr>
          <p:nvPr>
            <p:ph type="title"/>
          </p:nvPr>
        </p:nvSpPr>
        <p:spPr/>
        <p:txBody>
          <a:bodyPr/>
          <a:lstStyle/>
          <a:p>
            <a:r>
              <a:rPr lang="en-US" dirty="0"/>
              <a:t>We are a group of people who…</a:t>
            </a:r>
          </a:p>
        </p:txBody>
      </p:sp>
      <p:sp>
        <p:nvSpPr>
          <p:cNvPr id="3" name="Content Placeholder 2">
            <a:extLst>
              <a:ext uri="{FF2B5EF4-FFF2-40B4-BE49-F238E27FC236}">
                <a16:creationId xmlns:a16="http://schemas.microsoft.com/office/drawing/2014/main" id="{97E09683-234E-4AB7-8048-A330199F3C08}"/>
              </a:ext>
            </a:extLst>
          </p:cNvPr>
          <p:cNvSpPr>
            <a:spLocks noGrp="1"/>
          </p:cNvSpPr>
          <p:nvPr>
            <p:ph idx="1"/>
          </p:nvPr>
        </p:nvSpPr>
        <p:spPr>
          <a:xfrm>
            <a:off x="769697" y="1488614"/>
            <a:ext cx="8596668" cy="2667750"/>
          </a:xfrm>
        </p:spPr>
        <p:txBody>
          <a:bodyPr>
            <a:normAutofit/>
          </a:bodyPr>
          <a:lstStyle/>
          <a:p>
            <a:r>
              <a:rPr lang="en-US" dirty="0"/>
              <a:t>Use Sierra! … Within the Mid-Hudson Library System</a:t>
            </a:r>
          </a:p>
          <a:p>
            <a:r>
              <a:rPr lang="en-US" dirty="0"/>
              <a:t>Who want to share ideas</a:t>
            </a:r>
          </a:p>
          <a:p>
            <a:r>
              <a:rPr lang="en-US" dirty="0"/>
              <a:t>Who are curious or want to learn new skills and tricks</a:t>
            </a:r>
          </a:p>
          <a:p>
            <a:r>
              <a:rPr lang="en-US" dirty="0"/>
              <a:t>Who want to improve the services to our patrons</a:t>
            </a:r>
          </a:p>
          <a:p>
            <a:r>
              <a:rPr lang="en-US" dirty="0"/>
              <a:t>Who want to improve the processes that we have in place</a:t>
            </a:r>
          </a:p>
          <a:p>
            <a:r>
              <a:rPr lang="en-US" dirty="0"/>
              <a:t>Who want to move the Sierra and Encore platform forward</a:t>
            </a:r>
          </a:p>
          <a:p>
            <a:pPr marL="0" indent="0">
              <a:buNone/>
            </a:pPr>
            <a:endParaRPr lang="en-US" dirty="0"/>
          </a:p>
        </p:txBody>
      </p:sp>
      <p:sp>
        <p:nvSpPr>
          <p:cNvPr id="4" name="TextBox 3">
            <a:extLst>
              <a:ext uri="{FF2B5EF4-FFF2-40B4-BE49-F238E27FC236}">
                <a16:creationId xmlns:a16="http://schemas.microsoft.com/office/drawing/2014/main" id="{ED8D1BD9-BAC7-4A04-B4EE-D4304E81972E}"/>
              </a:ext>
            </a:extLst>
          </p:cNvPr>
          <p:cNvSpPr txBox="1"/>
          <p:nvPr/>
        </p:nvSpPr>
        <p:spPr>
          <a:xfrm>
            <a:off x="914400" y="4525818"/>
            <a:ext cx="8596668" cy="369332"/>
          </a:xfrm>
          <a:prstGeom prst="rect">
            <a:avLst/>
          </a:prstGeom>
          <a:noFill/>
        </p:spPr>
        <p:txBody>
          <a:bodyPr wrap="square" rtlCol="0">
            <a:spAutoFit/>
          </a:bodyPr>
          <a:lstStyle/>
          <a:p>
            <a:r>
              <a:rPr lang="en-US" dirty="0"/>
              <a:t>Library Staff  *   Directors  *  IT  *  MHLS Staff</a:t>
            </a:r>
          </a:p>
        </p:txBody>
      </p:sp>
    </p:spTree>
    <p:extLst>
      <p:ext uri="{BB962C8B-B14F-4D97-AF65-F5344CB8AC3E}">
        <p14:creationId xmlns:p14="http://schemas.microsoft.com/office/powerpoint/2010/main" val="714811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8091" y="250223"/>
            <a:ext cx="11129110" cy="6426802"/>
          </a:xfrm>
          <a:prstGeom prst="rect">
            <a:avLst/>
          </a:prstGeom>
        </p:spPr>
      </p:pic>
      <p:sp>
        <p:nvSpPr>
          <p:cNvPr id="3" name="TextBox 2"/>
          <p:cNvSpPr txBox="1"/>
          <p:nvPr/>
        </p:nvSpPr>
        <p:spPr>
          <a:xfrm>
            <a:off x="888999" y="1638300"/>
            <a:ext cx="4191000" cy="584775"/>
          </a:xfrm>
          <a:prstGeom prst="rect">
            <a:avLst/>
          </a:prstGeom>
          <a:noFill/>
        </p:spPr>
        <p:txBody>
          <a:bodyPr wrap="square" rtlCol="0">
            <a:spAutoFit/>
          </a:bodyPr>
          <a:lstStyle/>
          <a:p>
            <a:r>
              <a:rPr lang="en-US" dirty="0"/>
              <a:t>To </a:t>
            </a:r>
            <a:r>
              <a:rPr lang="en-US" sz="3200" b="1" dirty="0">
                <a:solidFill>
                  <a:schemeClr val="accent5">
                    <a:lumMod val="60000"/>
                    <a:lumOff val="40000"/>
                  </a:schemeClr>
                </a:solidFill>
                <a:latin typeface="Arial" panose="020B0604020202020204" pitchFamily="34" charset="0"/>
                <a:cs typeface="Arial" panose="020B0604020202020204" pitchFamily="34" charset="0"/>
              </a:rPr>
              <a:t>Sierra</a:t>
            </a:r>
            <a:endParaRPr lang="en-US" b="1" dirty="0"/>
          </a:p>
        </p:txBody>
      </p:sp>
      <p:sp>
        <p:nvSpPr>
          <p:cNvPr id="4" name="TextBox 3"/>
          <p:cNvSpPr txBox="1"/>
          <p:nvPr/>
        </p:nvSpPr>
        <p:spPr>
          <a:xfrm>
            <a:off x="1904999" y="1053525"/>
            <a:ext cx="4191000" cy="584775"/>
          </a:xfrm>
          <a:prstGeom prst="rect">
            <a:avLst/>
          </a:prstGeom>
          <a:noFill/>
        </p:spPr>
        <p:txBody>
          <a:bodyPr wrap="square" rtlCol="0">
            <a:spAutoFit/>
          </a:bodyPr>
          <a:lstStyle/>
          <a:p>
            <a:r>
              <a:rPr lang="en-US" dirty="0"/>
              <a:t>To </a:t>
            </a:r>
            <a:r>
              <a:rPr lang="en-US" sz="3200" b="1" dirty="0">
                <a:solidFill>
                  <a:schemeClr val="accent2">
                    <a:lumMod val="60000"/>
                    <a:lumOff val="40000"/>
                  </a:schemeClr>
                </a:solidFill>
                <a:latin typeface="Arial" panose="020B0604020202020204" pitchFamily="34" charset="0"/>
                <a:cs typeface="Arial" panose="020B0604020202020204" pitchFamily="34" charset="0"/>
              </a:rPr>
              <a:t>Mobile Worklist</a:t>
            </a:r>
            <a:endParaRPr lang="en-US" b="1" dirty="0">
              <a:solidFill>
                <a:schemeClr val="accent2">
                  <a:lumMod val="60000"/>
                  <a:lumOff val="40000"/>
                </a:schemeClr>
              </a:solidFill>
            </a:endParaRPr>
          </a:p>
        </p:txBody>
      </p:sp>
    </p:spTree>
    <p:extLst>
      <p:ext uri="{BB962C8B-B14F-4D97-AF65-F5344CB8AC3E}">
        <p14:creationId xmlns:p14="http://schemas.microsoft.com/office/powerpoint/2010/main" val="2994941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71500"/>
          </a:xfrm>
        </p:spPr>
        <p:txBody>
          <a:bodyPr>
            <a:normAutofit fontScale="90000"/>
          </a:bodyPr>
          <a:lstStyle/>
          <a:p>
            <a:r>
              <a:rPr lang="en-US" dirty="0"/>
              <a:t>Discussion: Mobile worklist</a:t>
            </a:r>
          </a:p>
        </p:txBody>
      </p:sp>
      <p:sp>
        <p:nvSpPr>
          <p:cNvPr id="3" name="Text Placeholder 2"/>
          <p:cNvSpPr>
            <a:spLocks noGrp="1"/>
          </p:cNvSpPr>
          <p:nvPr>
            <p:ph type="body" idx="1"/>
          </p:nvPr>
        </p:nvSpPr>
        <p:spPr>
          <a:xfrm>
            <a:off x="677334" y="1599404"/>
            <a:ext cx="4185623" cy="576262"/>
          </a:xfrm>
        </p:spPr>
        <p:txBody>
          <a:bodyPr/>
          <a:lstStyle/>
          <a:p>
            <a:r>
              <a:rPr lang="en-US" dirty="0"/>
              <a:t>Pros</a:t>
            </a:r>
          </a:p>
        </p:txBody>
      </p:sp>
      <p:sp>
        <p:nvSpPr>
          <p:cNvPr id="4" name="Content Placeholder 3"/>
          <p:cNvSpPr>
            <a:spLocks noGrp="1"/>
          </p:cNvSpPr>
          <p:nvPr>
            <p:ph sz="half" idx="2"/>
          </p:nvPr>
        </p:nvSpPr>
        <p:spPr>
          <a:xfrm>
            <a:off x="675745" y="2175667"/>
            <a:ext cx="4912255" cy="3865696"/>
          </a:xfrm>
        </p:spPr>
        <p:txBody>
          <a:bodyPr>
            <a:normAutofit/>
          </a:bodyPr>
          <a:lstStyle/>
          <a:p>
            <a:r>
              <a:rPr lang="en-US" dirty="0"/>
              <a:t>Manages stacks work in the stacks</a:t>
            </a:r>
          </a:p>
          <a:p>
            <a:r>
              <a:rPr lang="en-US" dirty="0"/>
              <a:t>Integrates with Sierra</a:t>
            </a:r>
          </a:p>
          <a:p>
            <a:r>
              <a:rPr lang="en-US" dirty="0"/>
              <a:t>Manages projects/relocation</a:t>
            </a:r>
          </a:p>
          <a:p>
            <a:endParaRPr lang="en-US" dirty="0"/>
          </a:p>
        </p:txBody>
      </p:sp>
      <p:sp>
        <p:nvSpPr>
          <p:cNvPr id="5" name="Text Placeholder 4"/>
          <p:cNvSpPr>
            <a:spLocks noGrp="1"/>
          </p:cNvSpPr>
          <p:nvPr>
            <p:ph type="body" sz="quarter" idx="3"/>
          </p:nvPr>
        </p:nvSpPr>
        <p:spPr>
          <a:xfrm>
            <a:off x="5588000" y="1711124"/>
            <a:ext cx="3573286" cy="576262"/>
          </a:xfrm>
        </p:spPr>
        <p:txBody>
          <a:bodyPr/>
          <a:lstStyle/>
          <a:p>
            <a:r>
              <a:rPr lang="en-US" dirty="0"/>
              <a:t>Cons</a:t>
            </a:r>
          </a:p>
        </p:txBody>
      </p:sp>
      <p:sp>
        <p:nvSpPr>
          <p:cNvPr id="6" name="Content Placeholder 5"/>
          <p:cNvSpPr>
            <a:spLocks noGrp="1"/>
          </p:cNvSpPr>
          <p:nvPr>
            <p:ph sz="quarter" idx="4"/>
          </p:nvPr>
        </p:nvSpPr>
        <p:spPr>
          <a:xfrm>
            <a:off x="5588000" y="2175667"/>
            <a:ext cx="5105400" cy="3865696"/>
          </a:xfrm>
        </p:spPr>
        <p:txBody>
          <a:bodyPr>
            <a:normAutofit/>
          </a:bodyPr>
          <a:lstStyle/>
          <a:p>
            <a:r>
              <a:rPr lang="en-US" dirty="0"/>
              <a:t>Only iOS</a:t>
            </a:r>
          </a:p>
          <a:p>
            <a:r>
              <a:rPr lang="en-US" dirty="0"/>
              <a:t>Requires device/liability</a:t>
            </a:r>
          </a:p>
          <a:p>
            <a:r>
              <a:rPr lang="en-US" dirty="0"/>
              <a:t>Limited in tasks</a:t>
            </a:r>
          </a:p>
          <a:p>
            <a:r>
              <a:rPr lang="en-US" dirty="0"/>
              <a:t>Requires a high level of understanding of record fields – not street ready.</a:t>
            </a:r>
          </a:p>
          <a:p>
            <a:r>
              <a:rPr lang="en-US" dirty="0"/>
              <a:t>Files not saved externally</a:t>
            </a:r>
          </a:p>
          <a:p>
            <a:r>
              <a:rPr lang="en-US" dirty="0"/>
              <a:t>Will take some use case work to develop real value</a:t>
            </a:r>
          </a:p>
        </p:txBody>
      </p:sp>
    </p:spTree>
    <p:extLst>
      <p:ext uri="{BB962C8B-B14F-4D97-AF65-F5344CB8AC3E}">
        <p14:creationId xmlns:p14="http://schemas.microsoft.com/office/powerpoint/2010/main" val="2053973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EC07BCE7-DBFF-45D9-B8DD-A02126D90A27}"/>
              </a:ext>
            </a:extLst>
          </p:cNvPr>
          <p:cNvPicPr>
            <a:picLocks noChangeAspect="1"/>
          </p:cNvPicPr>
          <p:nvPr/>
        </p:nvPicPr>
        <p:blipFill>
          <a:blip r:embed="rId2"/>
          <a:stretch>
            <a:fillRect/>
          </a:stretch>
        </p:blipFill>
        <p:spPr>
          <a:xfrm>
            <a:off x="641180" y="950658"/>
            <a:ext cx="6410084" cy="4970744"/>
          </a:xfrm>
          <a:prstGeom prst="rect">
            <a:avLst/>
          </a:prstGeom>
        </p:spPr>
      </p:pic>
      <p:sp>
        <p:nvSpPr>
          <p:cNvPr id="21" name="Rectangle 14">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93E9F74C-9182-4B0E-9AA9-251C164E4578}"/>
              </a:ext>
            </a:extLst>
          </p:cNvPr>
          <p:cNvPicPr>
            <a:picLocks noChangeAspect="1"/>
          </p:cNvPicPr>
          <p:nvPr/>
        </p:nvPicPr>
        <p:blipFill>
          <a:blip r:embed="rId3"/>
          <a:stretch>
            <a:fillRect/>
          </a:stretch>
        </p:blipFill>
        <p:spPr>
          <a:xfrm>
            <a:off x="7695873" y="821184"/>
            <a:ext cx="3854945" cy="2120219"/>
          </a:xfrm>
          <a:prstGeom prst="rect">
            <a:avLst/>
          </a:prstGeom>
        </p:spPr>
      </p:pic>
      <p:sp>
        <p:nvSpPr>
          <p:cNvPr id="22" name="Rectangle 16">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4"/>
            <a:extLst>
              <a:ext uri="{FF2B5EF4-FFF2-40B4-BE49-F238E27FC236}">
                <a16:creationId xmlns:a16="http://schemas.microsoft.com/office/drawing/2014/main" id="{CEF555E5-8FE0-4659-B0E5-7F3AD9AFFBC7}"/>
              </a:ext>
            </a:extLst>
          </p:cNvPr>
          <p:cNvPicPr>
            <a:picLocks noChangeAspect="1"/>
          </p:cNvPicPr>
          <p:nvPr/>
        </p:nvPicPr>
        <p:blipFill>
          <a:blip r:embed="rId5"/>
          <a:stretch>
            <a:fillRect/>
          </a:stretch>
        </p:blipFill>
        <p:spPr>
          <a:xfrm>
            <a:off x="7695873" y="4709345"/>
            <a:ext cx="3854945" cy="549329"/>
          </a:xfrm>
          <a:prstGeom prst="rect">
            <a:avLst/>
          </a:prstGeom>
        </p:spPr>
      </p:pic>
    </p:spTree>
    <p:extLst>
      <p:ext uri="{BB962C8B-B14F-4D97-AF65-F5344CB8AC3E}">
        <p14:creationId xmlns:p14="http://schemas.microsoft.com/office/powerpoint/2010/main" val="1281856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CEF555E5-8FE0-4659-B0E5-7F3AD9AFFBC7}"/>
              </a:ext>
            </a:extLst>
          </p:cNvPr>
          <p:cNvPicPr>
            <a:picLocks noChangeAspect="1"/>
          </p:cNvPicPr>
          <p:nvPr/>
        </p:nvPicPr>
        <p:blipFill>
          <a:blip r:embed="rId3"/>
          <a:stretch>
            <a:fillRect/>
          </a:stretch>
        </p:blipFill>
        <p:spPr>
          <a:xfrm>
            <a:off x="653019" y="833942"/>
            <a:ext cx="5315692" cy="762106"/>
          </a:xfrm>
          <a:prstGeom prst="rect">
            <a:avLst/>
          </a:prstGeom>
        </p:spPr>
      </p:pic>
      <p:pic>
        <p:nvPicPr>
          <p:cNvPr id="2" name="Picture 1">
            <a:extLst>
              <a:ext uri="{FF2B5EF4-FFF2-40B4-BE49-F238E27FC236}">
                <a16:creationId xmlns:a16="http://schemas.microsoft.com/office/drawing/2014/main" id="{21F8FF01-40D6-4817-8CAA-7817B6A605CC}"/>
              </a:ext>
            </a:extLst>
          </p:cNvPr>
          <p:cNvPicPr>
            <a:picLocks noChangeAspect="1"/>
          </p:cNvPicPr>
          <p:nvPr/>
        </p:nvPicPr>
        <p:blipFill>
          <a:blip r:embed="rId4"/>
          <a:stretch>
            <a:fillRect/>
          </a:stretch>
        </p:blipFill>
        <p:spPr>
          <a:xfrm>
            <a:off x="339411" y="2828914"/>
            <a:ext cx="10793331" cy="3048425"/>
          </a:xfrm>
          <a:prstGeom prst="rect">
            <a:avLst/>
          </a:prstGeom>
        </p:spPr>
      </p:pic>
    </p:spTree>
    <p:extLst>
      <p:ext uri="{BB962C8B-B14F-4D97-AF65-F5344CB8AC3E}">
        <p14:creationId xmlns:p14="http://schemas.microsoft.com/office/powerpoint/2010/main" val="4097021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FE5CF-73C5-46DE-A15C-B5B52E2C4009}"/>
              </a:ext>
            </a:extLst>
          </p:cNvPr>
          <p:cNvSpPr>
            <a:spLocks noGrp="1"/>
          </p:cNvSpPr>
          <p:nvPr>
            <p:ph type="title"/>
          </p:nvPr>
        </p:nvSpPr>
        <p:spPr/>
        <p:txBody>
          <a:bodyPr/>
          <a:lstStyle/>
          <a:p>
            <a:r>
              <a:rPr lang="en-US" dirty="0"/>
              <a:t>New Knowledge Base</a:t>
            </a:r>
          </a:p>
        </p:txBody>
      </p:sp>
      <p:sp>
        <p:nvSpPr>
          <p:cNvPr id="3" name="Text Placeholder 2">
            <a:extLst>
              <a:ext uri="{FF2B5EF4-FFF2-40B4-BE49-F238E27FC236}">
                <a16:creationId xmlns:a16="http://schemas.microsoft.com/office/drawing/2014/main" id="{B722D7B9-BB2F-4062-BD5E-E6CE39216A0D}"/>
              </a:ext>
            </a:extLst>
          </p:cNvPr>
          <p:cNvSpPr>
            <a:spLocks noGrp="1"/>
          </p:cNvSpPr>
          <p:nvPr>
            <p:ph type="body" idx="1"/>
          </p:nvPr>
        </p:nvSpPr>
        <p:spPr>
          <a:xfrm>
            <a:off x="529830" y="1354138"/>
            <a:ext cx="4185623" cy="576262"/>
          </a:xfrm>
        </p:spPr>
        <p:txBody>
          <a:bodyPr/>
          <a:lstStyle/>
          <a:p>
            <a:r>
              <a:rPr lang="en-US" dirty="0"/>
              <a:t>kb.midhudson.org</a:t>
            </a:r>
          </a:p>
        </p:txBody>
      </p:sp>
      <p:pic>
        <p:nvPicPr>
          <p:cNvPr id="7" name="Content Placeholder 6">
            <a:extLst>
              <a:ext uri="{FF2B5EF4-FFF2-40B4-BE49-F238E27FC236}">
                <a16:creationId xmlns:a16="http://schemas.microsoft.com/office/drawing/2014/main" id="{80F6B574-3EBA-4733-8E1A-4591B492C758}"/>
              </a:ext>
            </a:extLst>
          </p:cNvPr>
          <p:cNvPicPr>
            <a:picLocks noGrp="1" noChangeAspect="1"/>
          </p:cNvPicPr>
          <p:nvPr>
            <p:ph sz="half" idx="2"/>
          </p:nvPr>
        </p:nvPicPr>
        <p:blipFill>
          <a:blip r:embed="rId2"/>
          <a:stretch>
            <a:fillRect/>
          </a:stretch>
        </p:blipFill>
        <p:spPr>
          <a:xfrm>
            <a:off x="736865" y="2160320"/>
            <a:ext cx="4238803" cy="3881042"/>
          </a:xfrm>
          <a:prstGeom prst="rect">
            <a:avLst/>
          </a:prstGeom>
          <a:ln w="15875">
            <a:solidFill>
              <a:schemeClr val="accent1">
                <a:shade val="50000"/>
              </a:schemeClr>
            </a:solidFill>
          </a:ln>
        </p:spPr>
      </p:pic>
      <p:sp>
        <p:nvSpPr>
          <p:cNvPr id="5" name="Text Placeholder 4">
            <a:extLst>
              <a:ext uri="{FF2B5EF4-FFF2-40B4-BE49-F238E27FC236}">
                <a16:creationId xmlns:a16="http://schemas.microsoft.com/office/drawing/2014/main" id="{7B088E8B-A433-4F00-9298-F16DE8F55681}"/>
              </a:ext>
            </a:extLst>
          </p:cNvPr>
          <p:cNvSpPr>
            <a:spLocks noGrp="1"/>
          </p:cNvSpPr>
          <p:nvPr>
            <p:ph type="body" sz="quarter" idx="3"/>
          </p:nvPr>
        </p:nvSpPr>
        <p:spPr>
          <a:xfrm>
            <a:off x="4975668" y="1468767"/>
            <a:ext cx="6172230" cy="576262"/>
          </a:xfrm>
        </p:spPr>
        <p:txBody>
          <a:bodyPr/>
          <a:lstStyle/>
          <a:p>
            <a:r>
              <a:rPr lang="en-US" dirty="0">
                <a:hlinkClick r:id="rId3"/>
              </a:rPr>
              <a:t>https://mhlsknowledge.wpengine.com/</a:t>
            </a:r>
            <a:endParaRPr lang="en-US" dirty="0"/>
          </a:p>
        </p:txBody>
      </p:sp>
      <p:pic>
        <p:nvPicPr>
          <p:cNvPr id="8" name="Content Placeholder 7">
            <a:extLst>
              <a:ext uri="{FF2B5EF4-FFF2-40B4-BE49-F238E27FC236}">
                <a16:creationId xmlns:a16="http://schemas.microsoft.com/office/drawing/2014/main" id="{35C367BA-5D92-419B-BB8B-DDF9EF4ADC5C}"/>
              </a:ext>
            </a:extLst>
          </p:cNvPr>
          <p:cNvPicPr>
            <a:picLocks noGrp="1" noChangeAspect="1"/>
          </p:cNvPicPr>
          <p:nvPr>
            <p:ph sz="quarter" idx="4"/>
          </p:nvPr>
        </p:nvPicPr>
        <p:blipFill>
          <a:blip r:embed="rId4"/>
          <a:stretch>
            <a:fillRect/>
          </a:stretch>
        </p:blipFill>
        <p:spPr>
          <a:xfrm>
            <a:off x="5165759" y="2160320"/>
            <a:ext cx="5738947" cy="3860312"/>
          </a:xfrm>
          <a:prstGeom prst="rect">
            <a:avLst/>
          </a:prstGeom>
          <a:ln w="15875">
            <a:solidFill>
              <a:schemeClr val="accent1">
                <a:shade val="50000"/>
              </a:schemeClr>
            </a:solidFill>
          </a:ln>
        </p:spPr>
      </p:pic>
    </p:spTree>
    <p:extLst>
      <p:ext uri="{BB962C8B-B14F-4D97-AF65-F5344CB8AC3E}">
        <p14:creationId xmlns:p14="http://schemas.microsoft.com/office/powerpoint/2010/main" val="363155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13C58-11D5-4562-B454-E549D7DB1210}"/>
              </a:ext>
            </a:extLst>
          </p:cNvPr>
          <p:cNvPicPr>
            <a:picLocks noChangeAspect="1"/>
          </p:cNvPicPr>
          <p:nvPr/>
        </p:nvPicPr>
        <p:blipFill>
          <a:blip r:embed="rId2"/>
          <a:stretch>
            <a:fillRect/>
          </a:stretch>
        </p:blipFill>
        <p:spPr>
          <a:xfrm>
            <a:off x="2082622" y="1852529"/>
            <a:ext cx="7382905" cy="4086795"/>
          </a:xfrm>
          <a:prstGeom prst="rect">
            <a:avLst/>
          </a:prstGeom>
        </p:spPr>
      </p:pic>
      <p:pic>
        <p:nvPicPr>
          <p:cNvPr id="4" name="Picture 3">
            <a:extLst>
              <a:ext uri="{FF2B5EF4-FFF2-40B4-BE49-F238E27FC236}">
                <a16:creationId xmlns:a16="http://schemas.microsoft.com/office/drawing/2014/main" id="{EC07BCE7-DBFF-45D9-B8DD-A02126D90A27}"/>
              </a:ext>
            </a:extLst>
          </p:cNvPr>
          <p:cNvPicPr>
            <a:picLocks noChangeAspect="1"/>
          </p:cNvPicPr>
          <p:nvPr/>
        </p:nvPicPr>
        <p:blipFill>
          <a:blip r:embed="rId3"/>
          <a:stretch>
            <a:fillRect/>
          </a:stretch>
        </p:blipFill>
        <p:spPr>
          <a:xfrm>
            <a:off x="653019" y="3978613"/>
            <a:ext cx="2859207" cy="2217192"/>
          </a:xfrm>
          <a:prstGeom prst="rect">
            <a:avLst/>
          </a:prstGeom>
        </p:spPr>
      </p:pic>
      <p:pic>
        <p:nvPicPr>
          <p:cNvPr id="6" name="Picture 5">
            <a:hlinkClick r:id="rId4"/>
            <a:extLst>
              <a:ext uri="{FF2B5EF4-FFF2-40B4-BE49-F238E27FC236}">
                <a16:creationId xmlns:a16="http://schemas.microsoft.com/office/drawing/2014/main" id="{CEF555E5-8FE0-4659-B0E5-7F3AD9AFFBC7}"/>
              </a:ext>
            </a:extLst>
          </p:cNvPr>
          <p:cNvPicPr>
            <a:picLocks noChangeAspect="1"/>
          </p:cNvPicPr>
          <p:nvPr/>
        </p:nvPicPr>
        <p:blipFill>
          <a:blip r:embed="rId5"/>
          <a:stretch>
            <a:fillRect/>
          </a:stretch>
        </p:blipFill>
        <p:spPr>
          <a:xfrm>
            <a:off x="653019" y="833942"/>
            <a:ext cx="5315692" cy="762106"/>
          </a:xfrm>
          <a:prstGeom prst="rect">
            <a:avLst/>
          </a:prstGeom>
        </p:spPr>
      </p:pic>
    </p:spTree>
    <p:extLst>
      <p:ext uri="{BB962C8B-B14F-4D97-AF65-F5344CB8AC3E}">
        <p14:creationId xmlns:p14="http://schemas.microsoft.com/office/powerpoint/2010/main" val="4090969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375829-8ECD-4666-9ED5-3F3CC7BE0656}"/>
              </a:ext>
            </a:extLst>
          </p:cNvPr>
          <p:cNvSpPr/>
          <p:nvPr/>
        </p:nvSpPr>
        <p:spPr>
          <a:xfrm>
            <a:off x="2305456" y="2869660"/>
            <a:ext cx="513022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latin typeface="Bahnschrift SemiBold SemiConden" panose="020B0502040204020203" pitchFamily="34" charset="0"/>
              </a:rPr>
              <a:t>Thank </a:t>
            </a:r>
            <a:r>
              <a:rPr lang="en-US" sz="5400" b="1" cap="none" spc="0" dirty="0">
                <a:ln/>
                <a:solidFill>
                  <a:schemeClr val="accent3"/>
                </a:solidFill>
                <a:effectLst/>
                <a:latin typeface="Elephant" panose="02020904090505020303" pitchFamily="18" charset="0"/>
              </a:rPr>
              <a:t>you</a:t>
            </a:r>
            <a:r>
              <a:rPr lang="en-US" sz="5400" b="1" cap="none" spc="0" dirty="0">
                <a:ln/>
                <a:solidFill>
                  <a:schemeClr val="accent3"/>
                </a:solidFill>
                <a:effectLst/>
                <a:latin typeface="Bahnschrift SemiBold SemiConden" panose="020B0502040204020203" pitchFamily="34" charset="0"/>
              </a:rPr>
              <a:t>!</a:t>
            </a:r>
          </a:p>
        </p:txBody>
      </p:sp>
    </p:spTree>
    <p:extLst>
      <p:ext uri="{BB962C8B-B14F-4D97-AF65-F5344CB8AC3E}">
        <p14:creationId xmlns:p14="http://schemas.microsoft.com/office/powerpoint/2010/main" val="777134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E889B64-7027-4CC2-BEE2-B03ECAA01567}"/>
              </a:ext>
            </a:extLst>
          </p:cNvPr>
          <p:cNvSpPr txBox="1">
            <a:spLocks/>
          </p:cNvSpPr>
          <p:nvPr/>
        </p:nvSpPr>
        <p:spPr>
          <a:xfrm>
            <a:off x="2651433" y="2062264"/>
            <a:ext cx="6889134" cy="2879387"/>
          </a:xfrm>
          <a:prstGeom prst="rect">
            <a:avLst/>
          </a:prstGeom>
          <a:solidFill>
            <a:schemeClr val="accent2">
              <a:lumMod val="75000"/>
            </a:schemeClr>
          </a:solidFill>
          <a:effectLst>
            <a:softEdge rad="101600"/>
          </a:effectLst>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b="1" dirty="0"/>
          </a:p>
          <a:p>
            <a:r>
              <a:rPr lang="en-US" b="1" dirty="0"/>
              <a:t>How should this body/meeting/environment be managed?</a:t>
            </a:r>
          </a:p>
          <a:p>
            <a:r>
              <a:rPr lang="en-US" b="1" dirty="0"/>
              <a:t>What is our mission or purpose?</a:t>
            </a:r>
          </a:p>
          <a:p>
            <a:r>
              <a:rPr lang="en-US" b="1" dirty="0"/>
              <a:t>Do we have immediate goals?</a:t>
            </a:r>
          </a:p>
          <a:p>
            <a:r>
              <a:rPr lang="en-US" b="1" dirty="0"/>
              <a:t>How will we create an agenda?</a:t>
            </a:r>
          </a:p>
          <a:p>
            <a:r>
              <a:rPr lang="en-US" b="1" dirty="0"/>
              <a:t>How often should we meet?</a:t>
            </a:r>
          </a:p>
          <a:p>
            <a:endParaRPr lang="en-US" b="1" dirty="0"/>
          </a:p>
        </p:txBody>
      </p:sp>
    </p:spTree>
    <p:extLst>
      <p:ext uri="{BB962C8B-B14F-4D97-AF65-F5344CB8AC3E}">
        <p14:creationId xmlns:p14="http://schemas.microsoft.com/office/powerpoint/2010/main" val="1386350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8E91-C248-493F-8FCB-1EEC31096092}"/>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r>
              <a:rPr lang="en-US" sz="4800" kern="1200">
                <a:solidFill>
                  <a:schemeClr val="accent1"/>
                </a:solidFill>
                <a:latin typeface="+mj-lt"/>
                <a:ea typeface="+mj-ea"/>
                <a:cs typeface="+mj-cs"/>
              </a:rPr>
              <a:t>Sierra Users Group</a:t>
            </a:r>
          </a:p>
        </p:txBody>
      </p:sp>
      <p:sp>
        <p:nvSpPr>
          <p:cNvPr id="4" name="Text Placeholder 3">
            <a:extLst>
              <a:ext uri="{FF2B5EF4-FFF2-40B4-BE49-F238E27FC236}">
                <a16:creationId xmlns:a16="http://schemas.microsoft.com/office/drawing/2014/main" id="{ABEFDE79-E5D3-4120-B2B8-9F570DE6A5BB}"/>
              </a:ext>
            </a:extLst>
          </p:cNvPr>
          <p:cNvSpPr>
            <a:spLocks noGrp="1"/>
          </p:cNvSpPr>
          <p:nvPr>
            <p:ph type="body" sz="half" idx="2"/>
          </p:nvPr>
        </p:nvSpPr>
        <p:spPr>
          <a:xfrm>
            <a:off x="985969" y="5650029"/>
            <a:ext cx="8288032" cy="469122"/>
          </a:xfrm>
        </p:spPr>
        <p:txBody>
          <a:bodyPr vert="horz" lIns="91440" tIns="45720" rIns="91440" bIns="45720" rtlCol="0" anchor="t">
            <a:normAutofit/>
          </a:bodyPr>
          <a:lstStyle/>
          <a:p>
            <a:pPr algn="ctr"/>
            <a:r>
              <a:rPr lang="en-US" sz="1800" dirty="0">
                <a:solidFill>
                  <a:schemeClr val="tx1">
                    <a:lumMod val="50000"/>
                    <a:lumOff val="50000"/>
                  </a:schemeClr>
                </a:solidFill>
              </a:rPr>
              <a:t>What are we?</a:t>
            </a:r>
          </a:p>
        </p:txBody>
      </p:sp>
      <p:pic>
        <p:nvPicPr>
          <p:cNvPr id="8" name="Picture Placeholder 7" descr="A close up of a womans face&#10;&#10;Description automatically generated">
            <a:extLst>
              <a:ext uri="{FF2B5EF4-FFF2-40B4-BE49-F238E27FC236}">
                <a16:creationId xmlns:a16="http://schemas.microsoft.com/office/drawing/2014/main" id="{0AEFF74C-38A4-4357-B807-0DB9F2897870}"/>
              </a:ext>
            </a:extLst>
          </p:cNvPr>
          <p:cNvPicPr>
            <a:picLocks noGrp="1" noChangeAspect="1"/>
          </p:cNvPicPr>
          <p:nvPr>
            <p:ph type="pic" idx="1"/>
          </p:nvPr>
        </p:nvPicPr>
        <p:blipFill>
          <a:blip r:embed="rId2"/>
          <a:srcRect l="22296" r="22296"/>
          <a:stretch>
            <a:fillRect/>
          </a:stretch>
        </p:blipFill>
        <p:spPr/>
      </p:pic>
    </p:spTree>
    <p:extLst>
      <p:ext uri="{BB962C8B-B14F-4D97-AF65-F5344CB8AC3E}">
        <p14:creationId xmlns:p14="http://schemas.microsoft.com/office/powerpoint/2010/main" val="1204939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3893-8954-4F30-8D72-FF701A7585BD}"/>
              </a:ext>
            </a:extLst>
          </p:cNvPr>
          <p:cNvSpPr>
            <a:spLocks noGrp="1"/>
          </p:cNvSpPr>
          <p:nvPr>
            <p:ph type="title"/>
          </p:nvPr>
        </p:nvSpPr>
        <p:spPr>
          <a:xfrm>
            <a:off x="677333" y="609600"/>
            <a:ext cx="9254607" cy="1320800"/>
          </a:xfrm>
        </p:spPr>
        <p:txBody>
          <a:bodyPr>
            <a:normAutofit fontScale="90000"/>
          </a:bodyPr>
          <a:lstStyle/>
          <a:p>
            <a:r>
              <a:rPr lang="en-US" dirty="0"/>
              <a:t>We are a group of people that…well, let’s see….</a:t>
            </a:r>
            <a:br>
              <a:rPr lang="en-US" dirty="0"/>
            </a:br>
            <a:br>
              <a:rPr lang="en-US" sz="2700" dirty="0"/>
            </a:br>
            <a:r>
              <a:rPr lang="en-US" sz="2700" dirty="0"/>
              <a:t>At the end of the day, we will ask ourselves these questions.</a:t>
            </a:r>
            <a:br>
              <a:rPr lang="en-US" sz="1400" dirty="0"/>
            </a:br>
            <a:br>
              <a:rPr lang="en-US" sz="1400" dirty="0"/>
            </a:br>
            <a:endParaRPr lang="en-US" dirty="0"/>
          </a:p>
        </p:txBody>
      </p:sp>
      <p:sp>
        <p:nvSpPr>
          <p:cNvPr id="3" name="Content Placeholder 2">
            <a:extLst>
              <a:ext uri="{FF2B5EF4-FFF2-40B4-BE49-F238E27FC236}">
                <a16:creationId xmlns:a16="http://schemas.microsoft.com/office/drawing/2014/main" id="{97E09683-234E-4AB7-8048-A330199F3C08}"/>
              </a:ext>
            </a:extLst>
          </p:cNvPr>
          <p:cNvSpPr>
            <a:spLocks noGrp="1"/>
          </p:cNvSpPr>
          <p:nvPr>
            <p:ph idx="1"/>
          </p:nvPr>
        </p:nvSpPr>
        <p:spPr>
          <a:xfrm>
            <a:off x="914400" y="1921164"/>
            <a:ext cx="8596668" cy="2667750"/>
          </a:xfrm>
        </p:spPr>
        <p:txBody>
          <a:bodyPr>
            <a:normAutofit/>
          </a:bodyPr>
          <a:lstStyle/>
          <a:p>
            <a:endParaRPr lang="en-US" dirty="0"/>
          </a:p>
          <a:p>
            <a:r>
              <a:rPr lang="en-US" dirty="0"/>
              <a:t>How should this body/meeting/environment be managed?</a:t>
            </a:r>
          </a:p>
          <a:p>
            <a:r>
              <a:rPr lang="en-US" dirty="0"/>
              <a:t>What is our mission or purpose?</a:t>
            </a:r>
          </a:p>
          <a:p>
            <a:r>
              <a:rPr lang="en-US" dirty="0"/>
              <a:t>Do we have immediate goals?</a:t>
            </a:r>
          </a:p>
          <a:p>
            <a:r>
              <a:rPr lang="en-US" dirty="0"/>
              <a:t>How will we create an agenda?</a:t>
            </a:r>
          </a:p>
          <a:p>
            <a:r>
              <a:rPr lang="en-US" dirty="0"/>
              <a:t>How often should we meet?</a:t>
            </a:r>
          </a:p>
          <a:p>
            <a:pPr marL="0" indent="0">
              <a:buNone/>
            </a:pPr>
            <a:endParaRPr lang="en-US" dirty="0"/>
          </a:p>
        </p:txBody>
      </p:sp>
      <p:sp>
        <p:nvSpPr>
          <p:cNvPr id="5" name="TextBox 4">
            <a:extLst>
              <a:ext uri="{FF2B5EF4-FFF2-40B4-BE49-F238E27FC236}">
                <a16:creationId xmlns:a16="http://schemas.microsoft.com/office/drawing/2014/main" id="{B09FA0EA-C338-4C74-BB0A-EF801947E195}"/>
              </a:ext>
            </a:extLst>
          </p:cNvPr>
          <p:cNvSpPr txBox="1"/>
          <p:nvPr/>
        </p:nvSpPr>
        <p:spPr>
          <a:xfrm>
            <a:off x="914400" y="4941455"/>
            <a:ext cx="7130473" cy="1200329"/>
          </a:xfrm>
          <a:prstGeom prst="rect">
            <a:avLst/>
          </a:prstGeom>
          <a:noFill/>
        </p:spPr>
        <p:txBody>
          <a:bodyPr wrap="square" rtlCol="0">
            <a:spAutoFit/>
          </a:bodyPr>
          <a:lstStyle/>
          <a:p>
            <a:r>
              <a:rPr lang="en-US" sz="2400" dirty="0"/>
              <a:t>Is this something we want to do?</a:t>
            </a:r>
          </a:p>
          <a:p>
            <a:endParaRPr lang="en-US" sz="2400" dirty="0"/>
          </a:p>
          <a:p>
            <a:r>
              <a:rPr lang="en-US" sz="2400" dirty="0"/>
              <a:t>What value does it have?</a:t>
            </a:r>
          </a:p>
        </p:txBody>
      </p:sp>
    </p:spTree>
    <p:extLst>
      <p:ext uri="{BB962C8B-B14F-4D97-AF65-F5344CB8AC3E}">
        <p14:creationId xmlns:p14="http://schemas.microsoft.com/office/powerpoint/2010/main" val="965009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the camera&#10;&#10;Description automatically generated">
            <a:extLst>
              <a:ext uri="{FF2B5EF4-FFF2-40B4-BE49-F238E27FC236}">
                <a16:creationId xmlns:a16="http://schemas.microsoft.com/office/drawing/2014/main" id="{019094C2-71AA-41B4-B589-0ADF1277C34A}"/>
              </a:ext>
            </a:extLst>
          </p:cNvPr>
          <p:cNvPicPr>
            <a:picLocks noChangeAspect="1"/>
          </p:cNvPicPr>
          <p:nvPr/>
        </p:nvPicPr>
        <p:blipFill rotWithShape="1">
          <a:blip r:embed="rId2">
            <a:duotone>
              <a:prstClr val="black"/>
              <a:schemeClr val="tx2">
                <a:tint val="45000"/>
                <a:satMod val="400000"/>
              </a:schemeClr>
            </a:duotone>
            <a:alphaModFix amt="40000"/>
          </a:blip>
          <a:srcRect t="31611"/>
          <a:stretch/>
        </p:blipFill>
        <p:spPr>
          <a:xfrm>
            <a:off x="0" y="10"/>
            <a:ext cx="12191980" cy="6857990"/>
          </a:xfrm>
          <a:prstGeom prst="rect">
            <a:avLst/>
          </a:prstGeom>
        </p:spPr>
      </p:pic>
      <p:sp>
        <p:nvSpPr>
          <p:cNvPr id="2" name="Title 1">
            <a:extLst>
              <a:ext uri="{FF2B5EF4-FFF2-40B4-BE49-F238E27FC236}">
                <a16:creationId xmlns:a16="http://schemas.microsoft.com/office/drawing/2014/main" id="{0B45C5C2-DF42-4B07-82FC-B79B0A997E05}"/>
              </a:ext>
            </a:extLst>
          </p:cNvPr>
          <p:cNvSpPr>
            <a:spLocks noGrp="1"/>
          </p:cNvSpPr>
          <p:nvPr>
            <p:ph type="title"/>
          </p:nvPr>
        </p:nvSpPr>
        <p:spPr>
          <a:xfrm>
            <a:off x="677334" y="609600"/>
            <a:ext cx="8596668" cy="1320800"/>
          </a:xfrm>
        </p:spPr>
        <p:txBody>
          <a:bodyPr>
            <a:normAutofit/>
          </a:bodyPr>
          <a:lstStyle/>
          <a:p>
            <a:r>
              <a:rPr lang="en-US" sz="7200" b="1" dirty="0"/>
              <a:t>Who are you?</a:t>
            </a:r>
          </a:p>
        </p:txBody>
      </p:sp>
      <p:sp>
        <p:nvSpPr>
          <p:cNvPr id="3" name="Content Placeholder 2">
            <a:extLst>
              <a:ext uri="{FF2B5EF4-FFF2-40B4-BE49-F238E27FC236}">
                <a16:creationId xmlns:a16="http://schemas.microsoft.com/office/drawing/2014/main" id="{F729306B-9E83-44E7-9D2F-4DB4181BE8A1}"/>
              </a:ext>
            </a:extLst>
          </p:cNvPr>
          <p:cNvSpPr>
            <a:spLocks noGrp="1"/>
          </p:cNvSpPr>
          <p:nvPr>
            <p:ph idx="1"/>
          </p:nvPr>
        </p:nvSpPr>
        <p:spPr>
          <a:xfrm>
            <a:off x="2262943" y="1930400"/>
            <a:ext cx="8596668" cy="3880773"/>
          </a:xfrm>
        </p:spPr>
        <p:txBody>
          <a:bodyPr>
            <a:normAutofit fontScale="85000" lnSpcReduction="20000"/>
          </a:bodyPr>
          <a:lstStyle/>
          <a:p>
            <a:r>
              <a:rPr lang="en-US" sz="4000" dirty="0">
                <a:solidFill>
                  <a:srgbClr val="FFFFFF"/>
                </a:solidFill>
              </a:rPr>
              <a:t>Which Library?</a:t>
            </a:r>
          </a:p>
          <a:p>
            <a:r>
              <a:rPr lang="en-US" sz="4000" dirty="0">
                <a:solidFill>
                  <a:srgbClr val="FFFFFF"/>
                </a:solidFill>
              </a:rPr>
              <a:t>What do you do?</a:t>
            </a:r>
          </a:p>
          <a:p>
            <a:r>
              <a:rPr lang="en-US" sz="4000" dirty="0">
                <a:solidFill>
                  <a:srgbClr val="FFFFFF"/>
                </a:solidFill>
              </a:rPr>
              <a:t>Do you have … (something </a:t>
            </a:r>
            <a:r>
              <a:rPr lang="en-US" sz="4000" dirty="0" err="1">
                <a:solidFill>
                  <a:srgbClr val="FFFFFF"/>
                </a:solidFill>
              </a:rPr>
              <a:t>xtra</a:t>
            </a:r>
            <a:r>
              <a:rPr lang="en-US" sz="4000" dirty="0">
                <a:solidFill>
                  <a:srgbClr val="FFFFFF"/>
                </a:solidFill>
              </a:rPr>
              <a:t>)</a:t>
            </a:r>
          </a:p>
          <a:p>
            <a:pPr lvl="1"/>
            <a:r>
              <a:rPr lang="en-US" sz="3800" dirty="0">
                <a:solidFill>
                  <a:srgbClr val="FFFFFF"/>
                </a:solidFill>
              </a:rPr>
              <a:t> Something you hope to learn?</a:t>
            </a:r>
          </a:p>
          <a:p>
            <a:pPr lvl="1"/>
            <a:r>
              <a:rPr lang="en-US" sz="3800" dirty="0">
                <a:solidFill>
                  <a:srgbClr val="FFFFFF"/>
                </a:solidFill>
              </a:rPr>
              <a:t>A favorite part of your job?</a:t>
            </a:r>
          </a:p>
          <a:p>
            <a:pPr lvl="1"/>
            <a:r>
              <a:rPr lang="en-US" sz="3800" dirty="0">
                <a:solidFill>
                  <a:srgbClr val="FFFFFF"/>
                </a:solidFill>
              </a:rPr>
              <a:t>Something that really needs a fix?</a:t>
            </a:r>
          </a:p>
          <a:p>
            <a:pPr lvl="1"/>
            <a:r>
              <a:rPr lang="en-US" sz="3800" dirty="0">
                <a:solidFill>
                  <a:srgbClr val="FFFFFF"/>
                </a:solidFill>
              </a:rPr>
              <a:t>A Super Power?</a:t>
            </a:r>
          </a:p>
        </p:txBody>
      </p:sp>
    </p:spTree>
    <p:extLst>
      <p:ext uri="{BB962C8B-B14F-4D97-AF65-F5344CB8AC3E}">
        <p14:creationId xmlns:p14="http://schemas.microsoft.com/office/powerpoint/2010/main" val="22287132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oadmap"/>
          <p:cNvPicPr>
            <a:picLocks noChangeAspect="1" noChangeArrowheads="1"/>
          </p:cNvPicPr>
          <p:nvPr/>
        </p:nvPicPr>
        <p:blipFill>
          <a:blip r:embed="rId2">
            <a:extLst>
              <a:ext uri="{BEBA8EAE-BF5A-486C-A8C5-ECC9F3942E4B}">
                <a14:imgProps xmlns:a14="http://schemas.microsoft.com/office/drawing/2010/main">
                  <a14:imgLayer r:embed="rId3">
                    <a14:imgEffect>
                      <a14:saturation sat="94000"/>
                    </a14:imgEffect>
                  </a14:imgLayer>
                </a14:imgProps>
              </a:ext>
              <a:ext uri="{28A0092B-C50C-407E-A947-70E740481C1C}">
                <a14:useLocalDpi xmlns:a14="http://schemas.microsoft.com/office/drawing/2010/main" val="0"/>
              </a:ext>
            </a:extLst>
          </a:blip>
          <a:srcRect/>
          <a:stretch>
            <a:fillRect/>
          </a:stretch>
        </p:blipFill>
        <p:spPr bwMode="auto">
          <a:xfrm>
            <a:off x="-147145" y="-327130"/>
            <a:ext cx="12339145" cy="79906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58427" y="1583364"/>
            <a:ext cx="7766936" cy="1646302"/>
          </a:xfrm>
        </p:spPr>
        <p:txBody>
          <a:bodyPr/>
          <a:lstStyle/>
          <a:p>
            <a:r>
              <a:rPr lang="en-US" dirty="0"/>
              <a:t>ILS Road Map</a:t>
            </a:r>
          </a:p>
        </p:txBody>
      </p:sp>
      <p:sp>
        <p:nvSpPr>
          <p:cNvPr id="3" name="Subtitle 2"/>
          <p:cNvSpPr>
            <a:spLocks noGrp="1"/>
          </p:cNvSpPr>
          <p:nvPr>
            <p:ph type="subTitle" idx="1"/>
          </p:nvPr>
        </p:nvSpPr>
        <p:spPr>
          <a:xfrm>
            <a:off x="3979951" y="2681216"/>
            <a:ext cx="7766936" cy="1096899"/>
          </a:xfrm>
        </p:spPr>
        <p:txBody>
          <a:bodyPr/>
          <a:lstStyle/>
          <a:p>
            <a:r>
              <a:rPr lang="en-US" dirty="0"/>
              <a:t>A collaborative path forward</a:t>
            </a:r>
          </a:p>
        </p:txBody>
      </p:sp>
      <p:pic>
        <p:nvPicPr>
          <p:cNvPr id="5" name="Picture 4">
            <a:extLst>
              <a:ext uri="{FF2B5EF4-FFF2-40B4-BE49-F238E27FC236}">
                <a16:creationId xmlns:a16="http://schemas.microsoft.com/office/drawing/2014/main" id="{91205795-0E57-4D97-AE0A-589A73935307}"/>
              </a:ext>
            </a:extLst>
          </p:cNvPr>
          <p:cNvPicPr>
            <a:picLocks noChangeAspect="1"/>
          </p:cNvPicPr>
          <p:nvPr/>
        </p:nvPicPr>
        <p:blipFill>
          <a:blip r:embed="rId4"/>
          <a:stretch>
            <a:fillRect/>
          </a:stretch>
        </p:blipFill>
        <p:spPr>
          <a:xfrm>
            <a:off x="1257949" y="5650658"/>
            <a:ext cx="2838563" cy="775146"/>
          </a:xfrm>
          <a:prstGeom prst="rect">
            <a:avLst/>
          </a:prstGeom>
        </p:spPr>
      </p:pic>
    </p:spTree>
    <p:extLst>
      <p:ext uri="{BB962C8B-B14F-4D97-AF65-F5344CB8AC3E}">
        <p14:creationId xmlns:p14="http://schemas.microsoft.com/office/powerpoint/2010/main" val="1445495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4824" y="1482725"/>
            <a:ext cx="3698875" cy="1615002"/>
          </a:xfrm>
          <a:prstGeom prst="rect">
            <a:avLst/>
          </a:prstGeom>
        </p:spPr>
      </p:pic>
      <p:sp>
        <p:nvSpPr>
          <p:cNvPr id="4" name="TextBox 3"/>
          <p:cNvSpPr txBox="1"/>
          <p:nvPr/>
        </p:nvSpPr>
        <p:spPr>
          <a:xfrm>
            <a:off x="1676400" y="3810000"/>
            <a:ext cx="69342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A plan or strategy intended to achieve a particular goal</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40369162"/>
      </p:ext>
    </p:extLst>
  </p:cSld>
  <p:clrMapOvr>
    <a:masterClrMapping/>
  </p:clrMapOvr>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D47F96645BD48B29F7991E706BCCE" ma:contentTypeVersion="11" ma:contentTypeDescription="Create a new document." ma:contentTypeScope="" ma:versionID="6289e86cac91d6a25a810a6add4f1678">
  <xsd:schema xmlns:xsd="http://www.w3.org/2001/XMLSchema" xmlns:xs="http://www.w3.org/2001/XMLSchema" xmlns:p="http://schemas.microsoft.com/office/2006/metadata/properties" xmlns:ns2="c02dc7c5-92d6-40e4-8076-de72fa6f9102" xmlns:ns3="2f1d61cd-c050-4168-be77-bae7416d0414" targetNamespace="http://schemas.microsoft.com/office/2006/metadata/properties" ma:root="true" ma:fieldsID="ee4b7e638ebd42e9441ebfbcc6f91f45" ns2:_="" ns3:_="">
    <xsd:import namespace="c02dc7c5-92d6-40e4-8076-de72fa6f9102"/>
    <xsd:import namespace="2f1d61cd-c050-4168-be77-bae7416d041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2dc7c5-92d6-40e4-8076-de72fa6f91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1d61cd-c050-4168-be77-bae7416d041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EE5950-7B22-4FB3-8965-32FD33DF0A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2dc7c5-92d6-40e4-8076-de72fa6f9102"/>
    <ds:schemaRef ds:uri="2f1d61cd-c050-4168-be77-bae7416d04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0B9750-DE18-4486-A183-3282495BA132}">
  <ds:schemaRefs>
    <ds:schemaRef ds:uri="http://schemas.microsoft.com/sharepoint/v3/contenttype/forms"/>
  </ds:schemaRefs>
</ds:datastoreItem>
</file>

<file path=customXml/itemProps3.xml><?xml version="1.0" encoding="utf-8"?>
<ds:datastoreItem xmlns:ds="http://schemas.openxmlformats.org/officeDocument/2006/customXml" ds:itemID="{39388A09-D7DE-4205-BEF8-A3A3CCBBA1B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626</Words>
  <Application>Microsoft Office PowerPoint</Application>
  <PresentationFormat>Widescreen</PresentationFormat>
  <Paragraphs>160</Paragraphs>
  <Slides>47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Bahnschrift SemiBold SemiConden</vt:lpstr>
      <vt:lpstr>Calibri</vt:lpstr>
      <vt:lpstr>Elephant</vt:lpstr>
      <vt:lpstr>Helvetica</vt:lpstr>
      <vt:lpstr>Symbol</vt:lpstr>
      <vt:lpstr>Trebuchet MS</vt:lpstr>
      <vt:lpstr>Wingdings 3</vt:lpstr>
      <vt:lpstr>Facet</vt:lpstr>
      <vt:lpstr>Sierra Users Group</vt:lpstr>
      <vt:lpstr>Agenda</vt:lpstr>
      <vt:lpstr>Sierra Users Group</vt:lpstr>
      <vt:lpstr>We are a group of people who…</vt:lpstr>
      <vt:lpstr>Sierra Users Group</vt:lpstr>
      <vt:lpstr>We are a group of people that…well, let’s see….  At the end of the day, we will ask ourselves these questions.  </vt:lpstr>
      <vt:lpstr>Who are you?</vt:lpstr>
      <vt:lpstr>ILS Road Map</vt:lpstr>
      <vt:lpstr>PowerPoint Presentation</vt:lpstr>
      <vt:lpstr>PowerPoint Presentation</vt:lpstr>
      <vt:lpstr>PowerPoint Presentation</vt:lpstr>
      <vt:lpstr>PowerPoint Presentation</vt:lpstr>
      <vt:lpstr>Discussion: SMS Text messages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Decision Center</vt:lpstr>
      <vt:lpstr>PowerPoint Presentation</vt:lpstr>
      <vt:lpstr>PowerPoint Presentation</vt:lpstr>
      <vt:lpstr>PowerPoint Presentation</vt:lpstr>
      <vt:lpstr>PowerPoint Presentation</vt:lpstr>
      <vt:lpstr>Discussion: Mobile worklist</vt:lpstr>
      <vt:lpstr>PowerPoint Presentation</vt:lpstr>
      <vt:lpstr>PowerPoint Presentation</vt:lpstr>
      <vt:lpstr>New Knowledge Base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Sierra Users Group</dc:title>
  <dc:creator/>
  <cp:lastModifiedBy/>
  <cp:revision>13</cp:revision>
  <dcterms:created xsi:type="dcterms:W3CDTF">2019-08-08T14:47:39Z</dcterms:created>
  <dcterms:modified xsi:type="dcterms:W3CDTF">2019-09-18T13:26:58Z</dcterms:modified>
</cp:coreProperties>
</file>